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275" r:id="rId3"/>
    <p:sldId id="276" r:id="rId4"/>
    <p:sldId id="266" r:id="rId5"/>
    <p:sldId id="270" r:id="rId6"/>
    <p:sldId id="278" r:id="rId7"/>
    <p:sldId id="281" r:id="rId8"/>
    <p:sldId id="274" r:id="rId9"/>
    <p:sldId id="269" r:id="rId10"/>
    <p:sldId id="282" r:id="rId11"/>
    <p:sldId id="283" r:id="rId12"/>
    <p:sldId id="284" r:id="rId13"/>
    <p:sldId id="285" r:id="rId14"/>
  </p:sldIdLst>
  <p:sldSz cx="9144000" cy="6858000" type="screen4x3"/>
  <p:notesSz cx="7010400" cy="9296400"/>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5A26"/>
    <a:srgbClr val="223F57"/>
    <a:srgbClr val="13A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086" autoAdjust="0"/>
  </p:normalViewPr>
  <p:slideViewPr>
    <p:cSldViewPr>
      <p:cViewPr>
        <p:scale>
          <a:sx n="120" d="100"/>
          <a:sy n="120" d="100"/>
        </p:scale>
        <p:origin x="-444" y="9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449"/>
          </a:xfrm>
          <a:prstGeom prst="rect">
            <a:avLst/>
          </a:prstGeom>
        </p:spPr>
        <p:txBody>
          <a:bodyPr vert="horz" lIns="91001" tIns="45501" rIns="91001" bIns="45501" rtlCol="0"/>
          <a:lstStyle>
            <a:lvl1pPr algn="l" fontAlgn="auto">
              <a:spcBef>
                <a:spcPts val="0"/>
              </a:spcBef>
              <a:spcAft>
                <a:spcPts val="0"/>
              </a:spcAft>
              <a:defRPr kumimoji="0" sz="1200" dirty="0">
                <a:latin typeface="+mn-lt"/>
                <a:ea typeface="+mn-ea"/>
              </a:defRPr>
            </a:lvl1pPr>
          </a:lstStyle>
          <a:p>
            <a:pPr>
              <a:defRPr/>
            </a:pPr>
            <a:endParaRPr lang="en-AU"/>
          </a:p>
        </p:txBody>
      </p:sp>
      <p:sp>
        <p:nvSpPr>
          <p:cNvPr id="3" name="Date Placeholder 2"/>
          <p:cNvSpPr>
            <a:spLocks noGrp="1"/>
          </p:cNvSpPr>
          <p:nvPr>
            <p:ph type="dt" idx="1"/>
          </p:nvPr>
        </p:nvSpPr>
        <p:spPr>
          <a:xfrm>
            <a:off x="3970938" y="0"/>
            <a:ext cx="3037840" cy="464449"/>
          </a:xfrm>
          <a:prstGeom prst="rect">
            <a:avLst/>
          </a:prstGeom>
        </p:spPr>
        <p:txBody>
          <a:bodyPr vert="horz" lIns="91001" tIns="45501" rIns="91001" bIns="45501" rtlCol="0"/>
          <a:lstStyle>
            <a:lvl1pPr algn="r" fontAlgn="auto">
              <a:spcBef>
                <a:spcPts val="0"/>
              </a:spcBef>
              <a:spcAft>
                <a:spcPts val="0"/>
              </a:spcAft>
              <a:defRPr kumimoji="0" sz="1200" smtClean="0">
                <a:latin typeface="+mn-lt"/>
                <a:ea typeface="+mn-ea"/>
              </a:defRPr>
            </a:lvl1pPr>
          </a:lstStyle>
          <a:p>
            <a:pPr>
              <a:defRPr/>
            </a:pPr>
            <a:fld id="{59B34DA4-DD3A-45AF-8ED7-E5D989AE6CA8}" type="datetimeFigureOut">
              <a:rPr lang="en-AU"/>
              <a:pPr>
                <a:defRPr/>
              </a:pPr>
              <a:t>8/08/2013</a:t>
            </a:fld>
            <a:endParaRPr lang="en-AU"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001" tIns="45501" rIns="91001" bIns="45501" rtlCol="0" anchor="ctr"/>
          <a:lstStyle/>
          <a:p>
            <a:pPr lvl="0"/>
            <a:endParaRPr lang="en-AU" noProof="0" dirty="0"/>
          </a:p>
        </p:txBody>
      </p:sp>
      <p:sp>
        <p:nvSpPr>
          <p:cNvPr id="5" name="Notes Placeholder 4"/>
          <p:cNvSpPr>
            <a:spLocks noGrp="1"/>
          </p:cNvSpPr>
          <p:nvPr>
            <p:ph type="body" sz="quarter" idx="3"/>
          </p:nvPr>
        </p:nvSpPr>
        <p:spPr>
          <a:xfrm>
            <a:off x="701041" y="4415976"/>
            <a:ext cx="5608320" cy="4183009"/>
          </a:xfrm>
          <a:prstGeom prst="rect">
            <a:avLst/>
          </a:prstGeom>
        </p:spPr>
        <p:txBody>
          <a:bodyPr vert="horz" lIns="91001" tIns="45501" rIns="91001" bIns="4550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830468"/>
            <a:ext cx="3037840" cy="464448"/>
          </a:xfrm>
          <a:prstGeom prst="rect">
            <a:avLst/>
          </a:prstGeom>
        </p:spPr>
        <p:txBody>
          <a:bodyPr vert="horz" lIns="91001" tIns="45501" rIns="91001" bIns="45501" rtlCol="0" anchor="b"/>
          <a:lstStyle>
            <a:lvl1pPr algn="l" fontAlgn="auto">
              <a:spcBef>
                <a:spcPts val="0"/>
              </a:spcBef>
              <a:spcAft>
                <a:spcPts val="0"/>
              </a:spcAft>
              <a:defRPr kumimoji="0" sz="1200" dirty="0">
                <a:latin typeface="+mn-lt"/>
                <a:ea typeface="+mn-ea"/>
              </a:defRPr>
            </a:lvl1pPr>
          </a:lstStyle>
          <a:p>
            <a:pPr>
              <a:defRPr/>
            </a:pPr>
            <a:endParaRPr lang="en-AU"/>
          </a:p>
        </p:txBody>
      </p:sp>
      <p:sp>
        <p:nvSpPr>
          <p:cNvPr id="7" name="Slide Number Placeholder 6"/>
          <p:cNvSpPr>
            <a:spLocks noGrp="1"/>
          </p:cNvSpPr>
          <p:nvPr>
            <p:ph type="sldNum" sz="quarter" idx="5"/>
          </p:nvPr>
        </p:nvSpPr>
        <p:spPr>
          <a:xfrm>
            <a:off x="3970938" y="8830468"/>
            <a:ext cx="3037840" cy="464448"/>
          </a:xfrm>
          <a:prstGeom prst="rect">
            <a:avLst/>
          </a:prstGeom>
        </p:spPr>
        <p:txBody>
          <a:bodyPr vert="horz" lIns="91001" tIns="45501" rIns="91001" bIns="45501" rtlCol="0" anchor="b"/>
          <a:lstStyle>
            <a:lvl1pPr algn="r" fontAlgn="auto">
              <a:spcBef>
                <a:spcPts val="0"/>
              </a:spcBef>
              <a:spcAft>
                <a:spcPts val="0"/>
              </a:spcAft>
              <a:defRPr kumimoji="0" sz="1200" smtClean="0">
                <a:latin typeface="+mn-lt"/>
                <a:ea typeface="+mn-ea"/>
              </a:defRPr>
            </a:lvl1pPr>
          </a:lstStyle>
          <a:p>
            <a:pPr>
              <a:defRPr/>
            </a:pPr>
            <a:fld id="{7DD37546-B1AD-407D-9863-35DC414A2FF0}" type="slidenum">
              <a:rPr lang="en-AU"/>
              <a:pPr>
                <a:defRPr/>
              </a:pPr>
              <a:t>‹#›</a:t>
            </a:fld>
            <a:endParaRPr lang="en-AU" dirty="0"/>
          </a:p>
        </p:txBody>
      </p:sp>
    </p:spTree>
    <p:extLst>
      <p:ext uri="{BB962C8B-B14F-4D97-AF65-F5344CB8AC3E}">
        <p14:creationId xmlns:p14="http://schemas.microsoft.com/office/powerpoint/2010/main" val="42589880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GB" altLang="ja-JP" b="1" smtClean="0"/>
              <a:t>Welcome to the world’s most liveable city</a:t>
            </a:r>
            <a:r>
              <a:rPr lang="en-GB" altLang="ja-JP" u="sng" baseline="30000" smtClean="0"/>
              <a:t>1</a:t>
            </a:r>
            <a:r>
              <a:rPr lang="en-GB" altLang="ja-JP" smtClean="0"/>
              <a:t> </a:t>
            </a:r>
            <a:endParaRPr lang="en-AU" altLang="ja-JP" smtClean="0"/>
          </a:p>
          <a:p>
            <a:pPr>
              <a:spcBef>
                <a:spcPct val="0"/>
              </a:spcBef>
            </a:pPr>
            <a:r>
              <a:rPr lang="en-GB" altLang="ja-JP" smtClean="0"/>
              <a:t> </a:t>
            </a:r>
            <a:endParaRPr lang="en-AU" altLang="ja-JP" smtClean="0"/>
          </a:p>
          <a:p>
            <a:pPr>
              <a:spcBef>
                <a:spcPct val="0"/>
              </a:spcBef>
            </a:pPr>
            <a:r>
              <a:rPr lang="es-US" altLang="ja-JP" b="1" i="1" smtClean="0"/>
              <a:t>Bienvenidos a la mejor ciudad para vivir en el mundo</a:t>
            </a:r>
            <a:endParaRPr lang="en-AU" altLang="ja-JP" smtClean="0"/>
          </a:p>
          <a:p>
            <a:pPr>
              <a:spcBef>
                <a:spcPct val="0"/>
              </a:spcBef>
            </a:pPr>
            <a:r>
              <a:rPr lang="es-VE" altLang="ja-JP" smtClean="0"/>
              <a:t> </a:t>
            </a:r>
            <a:endParaRPr lang="en-AU" altLang="ja-JP" smtClean="0"/>
          </a:p>
          <a:p>
            <a:pPr>
              <a:spcBef>
                <a:spcPct val="0"/>
              </a:spcBef>
            </a:pPr>
            <a:r>
              <a:rPr lang="en-GB" altLang="ja-JP" smtClean="0"/>
              <a:t>Melbourne was rated perfect scores for infrastructure, healthcare and education in the latest Economist Intelligence Unit liveability survey. The city is well known for its cultural diversity: 45 per cent of people in Melbourne were born overseas with more than 150 different languages spoken in the state of Victoria. It is also home to around 50,000 international students. The warm climate, safe environment and reasonable living costs make this an outstanding place to study.</a:t>
            </a:r>
            <a:endParaRPr lang="en-AU" altLang="ja-JP" smtClean="0"/>
          </a:p>
          <a:p>
            <a:pPr>
              <a:spcBef>
                <a:spcPct val="0"/>
              </a:spcBef>
            </a:pPr>
            <a:r>
              <a:rPr lang="en-GB" altLang="ja-JP" i="1" smtClean="0"/>
              <a:t> </a:t>
            </a:r>
            <a:endParaRPr lang="en-AU" altLang="ja-JP" smtClean="0"/>
          </a:p>
          <a:p>
            <a:pPr>
              <a:spcBef>
                <a:spcPct val="0"/>
              </a:spcBef>
            </a:pPr>
            <a:r>
              <a:rPr lang="es-US" altLang="ja-JP" i="1" smtClean="0"/>
              <a:t>Melbourne recibió puntuaciones perfectas en infraestructura, salud y educación en la última encuesta de habitabilidad del Economist Intelligence Unit (Unidad de Inteligencia Economista). La ciudad es conocida por su diversidad cultural: el 45 por ciento de los habitantes de Melbourne ha nacido en el extranjero, con más de 150 idiomas hablados en el estado de Victoria. También es hogar de aproximadamente 50.000 estudiantes internacionales. El clima cálido, entorno seguro y costos de vida razonables hacen de esta ciudad un lugar excepcional para estudiar</a:t>
            </a:r>
            <a:endParaRPr lang="en-AU" altLang="ja-JP" smtClean="0"/>
          </a:p>
          <a:p>
            <a:pPr>
              <a:spcBef>
                <a:spcPct val="0"/>
              </a:spcBef>
            </a:pPr>
            <a:r>
              <a:rPr lang="es-VE" altLang="ja-JP" smtClean="0"/>
              <a:t> </a:t>
            </a:r>
            <a:endParaRPr lang="en-AU" altLang="ja-JP" smtClean="0"/>
          </a:p>
          <a:p>
            <a:pPr>
              <a:spcBef>
                <a:spcPct val="0"/>
              </a:spcBef>
            </a:pPr>
            <a:r>
              <a:rPr lang="en-GB" altLang="ja-JP" smtClean="0"/>
              <a:t>Chambers Institute is located at the very heart of Melbourne CBD and surrounded by shops, restaurants, cafes, supermarket, and mall complex. The campus is adjacent to the State Library, which is a common place to study for students from various universities in Melbourne. Areas near to the campus also include Melbourne Zoo, the Royal Botanic Gardens, the famous heritage sites, Queen Victoria Market and some of the largest museums in Australia.</a:t>
            </a:r>
            <a:endParaRPr lang="en-AU" altLang="ja-JP" smtClean="0"/>
          </a:p>
          <a:p>
            <a:pPr>
              <a:spcBef>
                <a:spcPct val="0"/>
              </a:spcBef>
            </a:pPr>
            <a:r>
              <a:rPr lang="en-GB" altLang="ja-JP" smtClean="0"/>
              <a:t> </a:t>
            </a:r>
            <a:endParaRPr lang="en-AU" altLang="ja-JP" smtClean="0"/>
          </a:p>
          <a:p>
            <a:pPr>
              <a:spcBef>
                <a:spcPct val="0"/>
              </a:spcBef>
            </a:pPr>
            <a:r>
              <a:rPr lang="es-US" altLang="ja-JP" i="1" smtClean="0"/>
              <a:t>Chambers Institute está situado en el corazón de Melbourne CBD y está rodeado de tiendas, restaurantes, cafés, supermercados y complejos comerciales. El campus se encuentra junto a la Biblioteca Nacional, el cual es un lugar común de estudio de los estudiantes de varias universidades de Melbourne. Entre las áreas cercanas al campus se incluyen el Zoológico de Melbourne, el Real Jardín Botánico, el famoso patrimonio cultural Queen Victoria Market, y algunos de los museos más grandes de Australia.</a:t>
            </a:r>
            <a:endParaRPr lang="en-AU" altLang="ja-JP" smtClean="0"/>
          </a:p>
          <a:p>
            <a:pPr>
              <a:spcBef>
                <a:spcPct val="0"/>
              </a:spcBef>
            </a:pPr>
            <a:r>
              <a:rPr lang="es-VE" altLang="ja-JP" smtClean="0"/>
              <a:t> </a:t>
            </a:r>
            <a:endParaRPr lang="en-AU" altLang="ja-JP" smtClean="0"/>
          </a:p>
          <a:p>
            <a:pPr>
              <a:spcBef>
                <a:spcPct val="0"/>
              </a:spcBef>
            </a:pPr>
            <a:r>
              <a:rPr lang="en-GB" altLang="ja-JP" smtClean="0"/>
              <a:t>Venture into Victoria for a reminder of the rich gold-mining history of the state. Victoria also offers many opportunities for bush walking, camping, cycling, soaking in bubbling mineral spas, skiing and extensive sightseeing.</a:t>
            </a:r>
            <a:endParaRPr lang="en-AU" altLang="ja-JP" smtClean="0"/>
          </a:p>
          <a:p>
            <a:pPr>
              <a:spcBef>
                <a:spcPct val="0"/>
              </a:spcBef>
            </a:pPr>
            <a:r>
              <a:rPr lang="en-AU" altLang="ja-JP" smtClean="0"/>
              <a:t> </a:t>
            </a:r>
          </a:p>
          <a:p>
            <a:pPr>
              <a:spcBef>
                <a:spcPct val="0"/>
              </a:spcBef>
            </a:pPr>
            <a:r>
              <a:rPr lang="es-US" altLang="ja-JP" i="1" smtClean="0"/>
              <a:t>Adéntrarse en Victoria es vivir los recuerdos de la rica historia de las minas de oro del estado. Victoria también ofrece muchas oportunidades para practicar el senderismo, acampar, montar en bicicleta, sumergirse en burbujeantes aguas minerales, esquiar e ir de excursión y turismo.</a:t>
            </a:r>
            <a:endParaRPr lang="en-AU" altLang="ja-JP" smtClean="0"/>
          </a:p>
          <a:p>
            <a:pPr>
              <a:spcBef>
                <a:spcPct val="0"/>
              </a:spcBef>
            </a:pPr>
            <a:r>
              <a:rPr lang="es-VE" altLang="ja-JP" smtClean="0"/>
              <a:t> </a:t>
            </a:r>
            <a:endParaRPr lang="en-AU" altLang="ja-JP" smtClean="0"/>
          </a:p>
          <a:p>
            <a:pPr>
              <a:spcBef>
                <a:spcPct val="0"/>
              </a:spcBef>
            </a:pPr>
            <a:r>
              <a:rPr lang="en-GB" altLang="ja-JP" b="1" smtClean="0"/>
              <a:t>What is Melbourne famous for?</a:t>
            </a:r>
            <a:endParaRPr lang="en-AU" altLang="ja-JP" b="1" smtClean="0"/>
          </a:p>
          <a:p>
            <a:pPr>
              <a:spcBef>
                <a:spcPct val="0"/>
              </a:spcBef>
            </a:pPr>
            <a:r>
              <a:rPr lang="es-US" altLang="ja-JP" b="1" i="1" smtClean="0"/>
              <a:t>¿En qué es Melbourne famosa?</a:t>
            </a:r>
            <a:endParaRPr lang="en-AU" altLang="ja-JP" smtClean="0"/>
          </a:p>
          <a:p>
            <a:pPr>
              <a:spcBef>
                <a:spcPct val="0"/>
              </a:spcBef>
            </a:pPr>
            <a:r>
              <a:rPr lang="es-VE" altLang="ja-JP" b="1" smtClean="0"/>
              <a:t> </a:t>
            </a:r>
            <a:endParaRPr lang="en-AU" altLang="ja-JP" b="1" smtClean="0"/>
          </a:p>
          <a:p>
            <a:pPr>
              <a:spcBef>
                <a:spcPct val="0"/>
              </a:spcBef>
            </a:pPr>
            <a:r>
              <a:rPr lang="es-VE" altLang="ja-JP" b="1" smtClean="0"/>
              <a:t> </a:t>
            </a:r>
            <a:endParaRPr lang="en-AU" altLang="ja-JP" smtClean="0"/>
          </a:p>
          <a:p>
            <a:pPr>
              <a:spcBef>
                <a:spcPct val="0"/>
              </a:spcBef>
            </a:pPr>
            <a:r>
              <a:rPr lang="en-GB" altLang="ja-JP" b="1" smtClean="0"/>
              <a:t>Education</a:t>
            </a:r>
            <a:endParaRPr lang="en-AU" altLang="ja-JP" smtClean="0"/>
          </a:p>
          <a:p>
            <a:pPr>
              <a:spcBef>
                <a:spcPct val="0"/>
              </a:spcBef>
            </a:pPr>
            <a:r>
              <a:rPr lang="en-GB" altLang="ja-JP" smtClean="0"/>
              <a:t>Melbourne is home to Australia’s largest universities: The University of Melbourne and Monash University. Other notable universities in Melbourne include the Royal Melbourne Institute of Technology, La Trobe University, and Swinburne University, which have all been highly ranked in top university ranking systems. </a:t>
            </a:r>
            <a:endParaRPr lang="en-AU" altLang="ja-JP" smtClean="0"/>
          </a:p>
          <a:p>
            <a:pPr>
              <a:spcBef>
                <a:spcPct val="0"/>
              </a:spcBef>
            </a:pPr>
            <a:r>
              <a:rPr lang="es-US" altLang="ja-JP" b="1" i="1" smtClean="0"/>
              <a:t>Educación</a:t>
            </a:r>
            <a:endParaRPr lang="en-AU" altLang="ja-JP" smtClean="0"/>
          </a:p>
          <a:p>
            <a:pPr>
              <a:spcBef>
                <a:spcPct val="0"/>
              </a:spcBef>
            </a:pPr>
            <a:r>
              <a:rPr lang="es-US" altLang="ja-JP" i="1" smtClean="0"/>
              <a:t>En Melbourne están localizadas  las universidades más grandes de Australia como lo son la Universidad de Melbourne y la Universidad de Monash. Otras universidades destacadas en Melbourne incluyen el Royal Melbourne Institute of Technology, la Universidad La Trobe y la Universidad de Swinburne. Todas estas están catalogadas con altos rangos en los principales sistemas de clasificación universitarios. </a:t>
            </a:r>
            <a:endParaRPr lang="en-AU" altLang="ja-JP" smtClean="0"/>
          </a:p>
          <a:p>
            <a:pPr>
              <a:spcBef>
                <a:spcPct val="0"/>
              </a:spcBef>
            </a:pPr>
            <a:r>
              <a:rPr lang="es-VE" altLang="ja-JP" smtClean="0"/>
              <a:t> </a:t>
            </a:r>
            <a:endParaRPr lang="en-AU" altLang="ja-JP" smtClean="0"/>
          </a:p>
          <a:p>
            <a:pPr>
              <a:spcBef>
                <a:spcPct val="0"/>
              </a:spcBef>
            </a:pPr>
            <a:r>
              <a:rPr lang="en-GB" altLang="ja-JP" b="1" smtClean="0"/>
              <a:t>Culture</a:t>
            </a:r>
            <a:endParaRPr lang="en-AU" altLang="ja-JP" smtClean="0"/>
          </a:p>
          <a:p>
            <a:pPr>
              <a:spcBef>
                <a:spcPct val="0"/>
              </a:spcBef>
            </a:pPr>
            <a:r>
              <a:rPr lang="en-GB" altLang="ja-JP" smtClean="0"/>
              <a:t>Melbourne is one of the most culturally diverse cities in the world with a population made up of individuals from over 140 nations. International students can feel at home in Melbourne, with people from Asian, European, and Latin American background having a visible presence in the city and contributing to its cultural heritage. Some of Melbourne’s cultural events include:</a:t>
            </a:r>
            <a:endParaRPr lang="en-AU" altLang="ja-JP" smtClean="0"/>
          </a:p>
          <a:p>
            <a:pPr>
              <a:spcBef>
                <a:spcPct val="0"/>
              </a:spcBef>
            </a:pPr>
            <a:r>
              <a:rPr lang="en-GB" altLang="ja-JP" smtClean="0"/>
              <a:t>The Royal Melbourne Show</a:t>
            </a:r>
            <a:endParaRPr lang="en-AU" altLang="ja-JP" smtClean="0"/>
          </a:p>
          <a:p>
            <a:pPr>
              <a:spcBef>
                <a:spcPct val="0"/>
              </a:spcBef>
            </a:pPr>
            <a:r>
              <a:rPr lang="en-GB" altLang="ja-JP" smtClean="0"/>
              <a:t>Moomba Water Festival</a:t>
            </a:r>
            <a:endParaRPr lang="en-AU" altLang="ja-JP" smtClean="0"/>
          </a:p>
          <a:p>
            <a:pPr>
              <a:spcBef>
                <a:spcPct val="0"/>
              </a:spcBef>
            </a:pPr>
            <a:r>
              <a:rPr lang="en-GB" altLang="ja-JP" smtClean="0"/>
              <a:t>Melbourne International Film Festival</a:t>
            </a:r>
            <a:endParaRPr lang="en-AU" altLang="ja-JP" smtClean="0"/>
          </a:p>
          <a:p>
            <a:pPr>
              <a:spcBef>
                <a:spcPct val="0"/>
              </a:spcBef>
            </a:pPr>
            <a:r>
              <a:rPr lang="en-GB" altLang="ja-JP" smtClean="0"/>
              <a:t>Comedy Festival</a:t>
            </a:r>
            <a:endParaRPr lang="en-AU" altLang="ja-JP" smtClean="0"/>
          </a:p>
          <a:p>
            <a:pPr>
              <a:spcBef>
                <a:spcPct val="0"/>
              </a:spcBef>
            </a:pPr>
            <a:r>
              <a:rPr lang="en-GB" altLang="ja-JP" smtClean="0"/>
              <a:t>ANZAC Day</a:t>
            </a:r>
            <a:endParaRPr lang="en-AU" altLang="ja-JP" smtClean="0"/>
          </a:p>
          <a:p>
            <a:pPr>
              <a:spcBef>
                <a:spcPct val="0"/>
              </a:spcBef>
            </a:pPr>
            <a:r>
              <a:rPr lang="en-GB" altLang="ja-JP" smtClean="0"/>
              <a:t>Melbourne Spring Racing Carnival</a:t>
            </a:r>
            <a:endParaRPr lang="en-AU" altLang="ja-JP" smtClean="0"/>
          </a:p>
          <a:p>
            <a:pPr>
              <a:spcBef>
                <a:spcPct val="0"/>
              </a:spcBef>
            </a:pPr>
            <a:r>
              <a:rPr lang="en-GB" altLang="ja-JP" smtClean="0"/>
              <a:t> </a:t>
            </a:r>
            <a:endParaRPr lang="en-AU" altLang="ja-JP" smtClean="0"/>
          </a:p>
          <a:p>
            <a:pPr>
              <a:spcBef>
                <a:spcPct val="0"/>
              </a:spcBef>
            </a:pPr>
            <a:r>
              <a:rPr lang="es-US" altLang="ja-JP" b="1" i="1" smtClean="0"/>
              <a:t>Cultura</a:t>
            </a:r>
            <a:endParaRPr lang="en-AU" altLang="ja-JP" smtClean="0"/>
          </a:p>
          <a:p>
            <a:pPr>
              <a:spcBef>
                <a:spcPct val="0"/>
              </a:spcBef>
            </a:pPr>
            <a:r>
              <a:rPr lang="es-US" altLang="ja-JP" i="1" smtClean="0"/>
              <a:t>Melbourne es una de las ciudades con mayor diversidad cultural del mundo, con una población compuesta con más de 140 nacionalidades. Los estudiantes internacionales pueden sentirse como en casa en Melbourne, con descendientes de Asia, Europa y América Latina teniendo una presencia visible en la ciudad y contribuyendo a su patrimonio cultural.  Entre los eventos culturales más destacados en Melbourne se encuentran:</a:t>
            </a:r>
            <a:endParaRPr lang="en-AU" altLang="ja-JP" smtClean="0"/>
          </a:p>
          <a:p>
            <a:pPr>
              <a:spcBef>
                <a:spcPct val="0"/>
              </a:spcBef>
            </a:pPr>
            <a:r>
              <a:rPr lang="es-US" altLang="ja-JP" i="1" smtClean="0"/>
              <a:t>-Royal Melbourne Show</a:t>
            </a:r>
            <a:endParaRPr lang="en-AU" altLang="ja-JP" smtClean="0"/>
          </a:p>
          <a:p>
            <a:pPr>
              <a:spcBef>
                <a:spcPct val="0"/>
              </a:spcBef>
            </a:pPr>
            <a:r>
              <a:rPr lang="es-US" altLang="ja-JP" i="1" smtClean="0"/>
              <a:t>-Festival de Agua Moomba</a:t>
            </a:r>
            <a:endParaRPr lang="en-AU" altLang="ja-JP" smtClean="0"/>
          </a:p>
          <a:p>
            <a:pPr>
              <a:spcBef>
                <a:spcPct val="0"/>
              </a:spcBef>
            </a:pPr>
            <a:r>
              <a:rPr lang="es-US" altLang="ja-JP" i="1" smtClean="0"/>
              <a:t>-Festival </a:t>
            </a:r>
            <a:r>
              <a:rPr lang="es-MX" altLang="ja-JP" i="1" smtClean="0"/>
              <a:t>Internacional</a:t>
            </a:r>
            <a:r>
              <a:rPr lang="es-US" altLang="ja-JP" i="1" smtClean="0"/>
              <a:t> de Cine de Melbourne</a:t>
            </a:r>
            <a:endParaRPr lang="en-AU" altLang="ja-JP" smtClean="0"/>
          </a:p>
          <a:p>
            <a:pPr>
              <a:spcBef>
                <a:spcPct val="0"/>
              </a:spcBef>
            </a:pPr>
            <a:r>
              <a:rPr lang="es-US" altLang="ja-JP" i="1" smtClean="0"/>
              <a:t>-Festival de Comedia</a:t>
            </a:r>
            <a:endParaRPr lang="en-AU" altLang="ja-JP" smtClean="0"/>
          </a:p>
          <a:p>
            <a:pPr>
              <a:spcBef>
                <a:spcPct val="0"/>
              </a:spcBef>
            </a:pPr>
            <a:r>
              <a:rPr lang="es-US" altLang="ja-JP" i="1" smtClean="0"/>
              <a:t>-Día de ANZAC</a:t>
            </a:r>
            <a:endParaRPr lang="en-AU" altLang="ja-JP" smtClean="0"/>
          </a:p>
          <a:p>
            <a:pPr>
              <a:spcBef>
                <a:spcPct val="0"/>
              </a:spcBef>
            </a:pPr>
            <a:r>
              <a:rPr lang="es-US" altLang="ja-JP" i="1" smtClean="0"/>
              <a:t>- Melbourne Spring Racing Carnival (Carnaval de Carreras de Caballos en Primavera) </a:t>
            </a:r>
            <a:endParaRPr lang="en-AU" altLang="ja-JP" smtClean="0"/>
          </a:p>
          <a:p>
            <a:pPr>
              <a:spcBef>
                <a:spcPct val="0"/>
              </a:spcBef>
            </a:pPr>
            <a:r>
              <a:rPr lang="es-VE" altLang="ja-JP" smtClean="0"/>
              <a:t> </a:t>
            </a:r>
            <a:endParaRPr lang="en-AU" altLang="ja-JP" smtClean="0"/>
          </a:p>
          <a:p>
            <a:pPr>
              <a:spcBef>
                <a:spcPct val="0"/>
              </a:spcBef>
            </a:pPr>
            <a:r>
              <a:rPr lang="en-GB" altLang="ja-JP" b="1" smtClean="0"/>
              <a:t>Sports</a:t>
            </a:r>
            <a:endParaRPr lang="en-AU" altLang="ja-JP" smtClean="0"/>
          </a:p>
          <a:p>
            <a:pPr>
              <a:spcBef>
                <a:spcPct val="0"/>
              </a:spcBef>
            </a:pPr>
            <a:r>
              <a:rPr lang="en-GB" altLang="ja-JP" smtClean="0"/>
              <a:t>Melbourne is home to some of Australia’s biggest and most prestigious sporting events, such as the Australian Football (Footy), Australian Tennis Open, Formula 1 Grand Prix and Melbourne Cup (horse racing). Chambers will occasionally have excursions for students to view these sporting events.</a:t>
            </a:r>
            <a:endParaRPr lang="en-AU" altLang="ja-JP" smtClean="0"/>
          </a:p>
          <a:p>
            <a:pPr>
              <a:spcBef>
                <a:spcPct val="0"/>
              </a:spcBef>
            </a:pPr>
            <a:r>
              <a:rPr lang="en-GB" altLang="ja-JP" i="1" smtClean="0"/>
              <a:t> </a:t>
            </a:r>
            <a:endParaRPr lang="en-AU" altLang="ja-JP" smtClean="0"/>
          </a:p>
          <a:p>
            <a:pPr>
              <a:spcBef>
                <a:spcPct val="0"/>
              </a:spcBef>
            </a:pPr>
            <a:r>
              <a:rPr lang="es-US" altLang="ja-JP" b="1" i="1" smtClean="0"/>
              <a:t>Deportes</a:t>
            </a:r>
            <a:endParaRPr lang="en-AU" altLang="ja-JP" smtClean="0"/>
          </a:p>
          <a:p>
            <a:pPr>
              <a:spcBef>
                <a:spcPct val="0"/>
              </a:spcBef>
            </a:pPr>
            <a:r>
              <a:rPr lang="es-US" altLang="ja-JP" i="1" smtClean="0"/>
              <a:t>Melbourne es el hogar de algunos de los mayores y más prestigiosos eventos deportivos de Australia tales como: el fútbol australiano (Footy), el Abierto de Australia, el Gran </a:t>
            </a:r>
            <a:r>
              <a:rPr lang="es-VE" altLang="ja-JP" i="1" smtClean="0"/>
              <a:t>Prix</a:t>
            </a:r>
            <a:r>
              <a:rPr lang="es-US" altLang="ja-JP" i="1" smtClean="0"/>
              <a:t> de Fórmula 1 y el Melbourne Cup (carreras de caballos). En algunas oportunidades Chambers ofrece excursiones para que sus estudiantes tengan la oportunidad de asistir a estos eventos deportivos.</a:t>
            </a:r>
            <a:endParaRPr lang="en-AU" altLang="ja-JP" smtClean="0"/>
          </a:p>
          <a:p>
            <a:pPr>
              <a:spcBef>
                <a:spcPct val="0"/>
              </a:spcBef>
            </a:pPr>
            <a:r>
              <a:rPr lang="es-VE" altLang="ja-JP" smtClean="0"/>
              <a:t> </a:t>
            </a:r>
            <a:endParaRPr lang="en-AU" altLang="ja-JP" smtClean="0"/>
          </a:p>
          <a:p>
            <a:pPr>
              <a:spcBef>
                <a:spcPct val="0"/>
              </a:spcBef>
            </a:pPr>
            <a:r>
              <a:rPr lang="en-GB" altLang="ja-JP" b="1" smtClean="0"/>
              <a:t>Shopping</a:t>
            </a:r>
            <a:endParaRPr lang="en-AU" altLang="ja-JP" smtClean="0"/>
          </a:p>
          <a:p>
            <a:pPr>
              <a:spcBef>
                <a:spcPct val="0"/>
              </a:spcBef>
            </a:pPr>
            <a:r>
              <a:rPr lang="en-GB" altLang="ja-JP" smtClean="0"/>
              <a:t>Melbourne is widely known for having a wide variety of shopping districts, from shopping malls, to swap markets, to bargain stores.</a:t>
            </a:r>
            <a:endParaRPr lang="en-AU" altLang="ja-JP" smtClean="0"/>
          </a:p>
          <a:p>
            <a:pPr>
              <a:spcBef>
                <a:spcPct val="0"/>
              </a:spcBef>
            </a:pPr>
            <a:r>
              <a:rPr lang="en-GB" altLang="ja-JP" b="1" smtClean="0"/>
              <a:t>Queen Victoria Market</a:t>
            </a:r>
            <a:r>
              <a:rPr lang="en-GB" altLang="ja-JP" smtClean="0"/>
              <a:t> is a gigantic swap market in the heart of the CBD. It is one of the largest in the world and it is impossible to go through the entire market in one day. The market has not only got fresh vegetable, fruits, poultry and meat, but clothes, shoes, accessories, and even pets! </a:t>
            </a:r>
            <a:endParaRPr lang="en-AU" altLang="ja-JP" smtClean="0"/>
          </a:p>
          <a:p>
            <a:pPr>
              <a:spcBef>
                <a:spcPct val="0"/>
              </a:spcBef>
            </a:pPr>
            <a:r>
              <a:rPr lang="en-GB" altLang="ja-JP" b="1" smtClean="0"/>
              <a:t>Bourke Street Mall</a:t>
            </a:r>
            <a:r>
              <a:rPr lang="en-GB" altLang="ja-JP" smtClean="0"/>
              <a:t> is not really a “mall” in the sense of the word, but it is a pedestrian and Trams-only street filled with stores and two of the largest department store chains in Australia, Myer and David Jones. Chambers Institute is located right on Bourke Street Mall.</a:t>
            </a:r>
            <a:endParaRPr lang="en-AU" altLang="ja-JP" smtClean="0"/>
          </a:p>
          <a:p>
            <a:pPr>
              <a:spcBef>
                <a:spcPct val="0"/>
              </a:spcBef>
            </a:pPr>
            <a:r>
              <a:rPr lang="en-GB" altLang="ja-JP" b="1" smtClean="0"/>
              <a:t>Chapel St</a:t>
            </a:r>
            <a:r>
              <a:rPr lang="en-GB" altLang="ja-JP" smtClean="0"/>
              <a:t> is famous for its miles and miles’ long of stores, with a variety of low and high-end stores. People usually start at one end of Chapel Street, and spend the day walking to its other end. The stores along this street seem endless.</a:t>
            </a:r>
            <a:endParaRPr lang="en-AU" altLang="ja-JP" smtClean="0"/>
          </a:p>
          <a:p>
            <a:pPr>
              <a:spcBef>
                <a:spcPct val="0"/>
              </a:spcBef>
            </a:pPr>
            <a:r>
              <a:rPr lang="en-GB" altLang="ja-JP" b="1" smtClean="0"/>
              <a:t>Chadstone Shopping Centre</a:t>
            </a:r>
            <a:r>
              <a:rPr lang="en-GB" altLang="ja-JP" smtClean="0"/>
              <a:t> is the largest shopping complex or mall in Australia, located about an hour away from the city. Melbourne Central on Lonsdale and Swanston Streets is the midtown alternative to this. </a:t>
            </a:r>
            <a:endParaRPr lang="en-AU" altLang="ja-JP" smtClean="0"/>
          </a:p>
          <a:p>
            <a:pPr>
              <a:spcBef>
                <a:spcPct val="0"/>
              </a:spcBef>
            </a:pPr>
            <a:r>
              <a:rPr lang="en-GB" altLang="ja-JP" smtClean="0"/>
              <a:t> </a:t>
            </a:r>
            <a:endParaRPr lang="en-AU" altLang="ja-JP" smtClean="0"/>
          </a:p>
          <a:p>
            <a:pPr>
              <a:spcBef>
                <a:spcPct val="0"/>
              </a:spcBef>
            </a:pPr>
            <a:r>
              <a:rPr lang="es-US" altLang="ja-JP" b="1" i="1" smtClean="0"/>
              <a:t>Compras</a:t>
            </a:r>
            <a:endParaRPr lang="en-AU" altLang="ja-JP" smtClean="0"/>
          </a:p>
          <a:p>
            <a:pPr>
              <a:spcBef>
                <a:spcPct val="0"/>
              </a:spcBef>
            </a:pPr>
            <a:r>
              <a:rPr lang="es-US" altLang="ja-JP" i="1" smtClean="0"/>
              <a:t>La ciudad de Melbourne es reconocida por tener una gran variedad de zonas comerciales tales como grandes centros comerciales, mercados, bazares y almacenes de descuento.</a:t>
            </a:r>
            <a:endParaRPr lang="en-AU" altLang="ja-JP" smtClean="0"/>
          </a:p>
          <a:p>
            <a:pPr>
              <a:spcBef>
                <a:spcPct val="0"/>
              </a:spcBef>
            </a:pPr>
            <a:r>
              <a:rPr lang="es-US" altLang="ja-JP" b="1" i="1" smtClean="0"/>
              <a:t>Queen Victoria Market</a:t>
            </a:r>
            <a:r>
              <a:rPr lang="es-US" altLang="ja-JP" i="1" smtClean="0"/>
              <a:t> es un mercado gigante en el corazón de la CDB. Es uno de los más grandes del mundo y es casi imposible recorrer todo el mercado en un solo día. El mercado no sólo tiene verduras frescas, frutas, aves de corral y carnes, también tiene ropa, zapatos, accesorios y hasta mascotas. </a:t>
            </a:r>
            <a:endParaRPr lang="en-AU" altLang="ja-JP" smtClean="0"/>
          </a:p>
          <a:p>
            <a:pPr>
              <a:spcBef>
                <a:spcPct val="0"/>
              </a:spcBef>
            </a:pPr>
            <a:r>
              <a:rPr lang="es-US" altLang="ja-JP" b="1" i="1" smtClean="0"/>
              <a:t>Bourke Street Mall</a:t>
            </a:r>
            <a:r>
              <a:rPr lang="es-US" altLang="ja-JP" i="1" smtClean="0"/>
              <a:t> no es realmente un “mall” o centro comercial, es una calle peatonal repleta de tiendas donde se encuentran dos de las mayores cadenas de tiendas en Australia, Myer y David Jones. Chambers Institute está situado en Bourke Street Mall.</a:t>
            </a:r>
            <a:endParaRPr lang="en-AU" altLang="ja-JP" smtClean="0"/>
          </a:p>
          <a:p>
            <a:pPr>
              <a:spcBef>
                <a:spcPct val="0"/>
              </a:spcBef>
            </a:pPr>
            <a:r>
              <a:rPr lang="es-US" altLang="ja-JP" b="1" i="1" smtClean="0"/>
              <a:t>La calle Chapel</a:t>
            </a:r>
            <a:r>
              <a:rPr lang="es-US" altLang="ja-JP" i="1" smtClean="0"/>
              <a:t> es famosa por sus kilómetros de tiendas, con una variedad de tiendas baratas y de lujo. La gente por lo general comienza en un extremo de la calle Chapel, y pasa el día caminando hasta su otro extremo. Las tiendas a lo largo de esta calle parecen no tener fin.</a:t>
            </a:r>
            <a:endParaRPr lang="en-AU" altLang="ja-JP" smtClean="0"/>
          </a:p>
          <a:p>
            <a:pPr>
              <a:spcBef>
                <a:spcPct val="0"/>
              </a:spcBef>
            </a:pPr>
            <a:r>
              <a:rPr lang="es-US" altLang="ja-JP" b="1" i="1" smtClean="0"/>
              <a:t>El Centro Comercial Chadstone</a:t>
            </a:r>
            <a:r>
              <a:rPr lang="es-US" altLang="ja-JP" i="1" smtClean="0"/>
              <a:t> es el centro comercial más grande de Australia, y se encuentra a una hora de distancia de la ciudad. Melbourne Central ubicado en la calles Lonsdale con Swanston es una alternativa más cercana.  </a:t>
            </a:r>
            <a:endParaRPr lang="en-AU" altLang="ja-JP" smtClean="0"/>
          </a:p>
          <a:p>
            <a:pPr>
              <a:spcBef>
                <a:spcPct val="0"/>
              </a:spcBef>
            </a:pPr>
            <a:r>
              <a:rPr lang="es-VE" altLang="ja-JP" smtClean="0"/>
              <a:t> </a:t>
            </a:r>
            <a:endParaRPr lang="en-AU" altLang="ja-JP" smtClean="0"/>
          </a:p>
          <a:p>
            <a:pPr>
              <a:spcBef>
                <a:spcPct val="0"/>
              </a:spcBef>
            </a:pPr>
            <a:r>
              <a:rPr lang="es-VE" altLang="ja-JP" smtClean="0"/>
              <a:t> </a:t>
            </a:r>
            <a:endParaRPr lang="en-AU" altLang="ja-JP" smtClean="0"/>
          </a:p>
          <a:p>
            <a:pPr>
              <a:spcBef>
                <a:spcPct val="0"/>
              </a:spcBef>
            </a:pPr>
            <a:r>
              <a:rPr lang="es-VE" altLang="ja-JP" smtClean="0"/>
              <a:t> </a:t>
            </a:r>
            <a:endParaRPr lang="en-AU" altLang="ja-JP" smtClean="0"/>
          </a:p>
          <a:p>
            <a:pPr>
              <a:spcBef>
                <a:spcPct val="0"/>
              </a:spcBef>
            </a:pPr>
            <a:r>
              <a:rPr lang="en-GB" altLang="ja-JP" b="1" smtClean="0"/>
              <a:t>Cafes &amp; Restaurants</a:t>
            </a:r>
            <a:endParaRPr lang="en-AU" altLang="ja-JP" smtClean="0"/>
          </a:p>
          <a:p>
            <a:pPr>
              <a:spcBef>
                <a:spcPct val="0"/>
              </a:spcBef>
            </a:pPr>
            <a:r>
              <a:rPr lang="en-GB" altLang="ja-JP" smtClean="0"/>
              <a:t>Known for its ‘café culture’, Melbourne has a wide variety of restaurants, cafes, and pubs which cater to people from diverse cultural backgrounds. </a:t>
            </a:r>
            <a:endParaRPr lang="en-AU" altLang="ja-JP" smtClean="0"/>
          </a:p>
          <a:p>
            <a:pPr>
              <a:spcBef>
                <a:spcPct val="0"/>
              </a:spcBef>
            </a:pPr>
            <a:r>
              <a:rPr lang="en-GB" altLang="ja-JP" smtClean="0"/>
              <a:t>Some of Melbourne’s landmark restaurant/café areas include:</a:t>
            </a:r>
            <a:endParaRPr lang="en-AU" altLang="ja-JP" smtClean="0"/>
          </a:p>
          <a:p>
            <a:pPr>
              <a:spcBef>
                <a:spcPct val="0"/>
              </a:spcBef>
            </a:pPr>
            <a:r>
              <a:rPr lang="en-GB" altLang="ja-JP" smtClean="0"/>
              <a:t>Flinders Lane cafes and restaurants </a:t>
            </a:r>
            <a:endParaRPr lang="en-AU" altLang="ja-JP" smtClean="0"/>
          </a:p>
          <a:p>
            <a:pPr>
              <a:spcBef>
                <a:spcPct val="0"/>
              </a:spcBef>
            </a:pPr>
            <a:r>
              <a:rPr lang="en-GB" altLang="ja-JP" smtClean="0"/>
              <a:t>Lygon Street (Greek, Italian)</a:t>
            </a:r>
            <a:endParaRPr lang="en-AU" altLang="ja-JP" smtClean="0"/>
          </a:p>
          <a:p>
            <a:pPr>
              <a:spcBef>
                <a:spcPct val="0"/>
              </a:spcBef>
            </a:pPr>
            <a:r>
              <a:rPr lang="en-GB" altLang="ja-JP" smtClean="0"/>
              <a:t>Chapel Street (Japanese, Italian)</a:t>
            </a:r>
            <a:endParaRPr lang="en-AU" altLang="ja-JP" smtClean="0"/>
          </a:p>
          <a:p>
            <a:pPr>
              <a:spcBef>
                <a:spcPct val="0"/>
              </a:spcBef>
            </a:pPr>
            <a:r>
              <a:rPr lang="en-GB" altLang="ja-JP" smtClean="0"/>
              <a:t>China Town</a:t>
            </a:r>
            <a:endParaRPr lang="en-AU" altLang="ja-JP" smtClean="0"/>
          </a:p>
          <a:p>
            <a:pPr>
              <a:spcBef>
                <a:spcPct val="0"/>
              </a:spcBef>
            </a:pPr>
            <a:r>
              <a:rPr lang="en-GB" altLang="ja-JP" smtClean="0"/>
              <a:t>Box Hill (Chinese, Vietnamese)</a:t>
            </a:r>
            <a:endParaRPr lang="en-AU" altLang="ja-JP" smtClean="0"/>
          </a:p>
          <a:p>
            <a:pPr>
              <a:spcBef>
                <a:spcPct val="0"/>
              </a:spcBef>
            </a:pPr>
            <a:r>
              <a:rPr lang="en-GB" altLang="ja-JP" smtClean="0"/>
              <a:t>Glen Waverley (Chinese)</a:t>
            </a:r>
            <a:endParaRPr lang="en-AU" altLang="ja-JP" smtClean="0"/>
          </a:p>
          <a:p>
            <a:pPr>
              <a:spcBef>
                <a:spcPct val="0"/>
              </a:spcBef>
            </a:pPr>
            <a:r>
              <a:rPr lang="en-GB" altLang="ja-JP" smtClean="0"/>
              <a:t>Springvale (Vietnamese)</a:t>
            </a:r>
            <a:endParaRPr lang="en-AU" altLang="ja-JP" smtClean="0"/>
          </a:p>
          <a:p>
            <a:pPr>
              <a:spcBef>
                <a:spcPct val="0"/>
              </a:spcBef>
            </a:pPr>
            <a:r>
              <a:rPr lang="en-GB" altLang="ja-JP" smtClean="0"/>
              <a:t>Brunswick (Lebanese, Italian)</a:t>
            </a:r>
            <a:endParaRPr lang="en-AU" altLang="ja-JP" smtClean="0"/>
          </a:p>
          <a:p>
            <a:pPr>
              <a:spcBef>
                <a:spcPct val="0"/>
              </a:spcBef>
            </a:pPr>
            <a:r>
              <a:rPr lang="en-AU" altLang="ja-JP" i="1" smtClean="0"/>
              <a:t> </a:t>
            </a:r>
            <a:endParaRPr lang="en-AU" altLang="ja-JP" smtClean="0"/>
          </a:p>
          <a:p>
            <a:pPr>
              <a:spcBef>
                <a:spcPct val="0"/>
              </a:spcBef>
            </a:pPr>
            <a:r>
              <a:rPr lang="es-US" altLang="ja-JP" b="1" i="1" smtClean="0"/>
              <a:t>Cafés y Restaurantes</a:t>
            </a:r>
            <a:endParaRPr lang="en-AU" altLang="ja-JP" smtClean="0"/>
          </a:p>
          <a:p>
            <a:pPr>
              <a:spcBef>
                <a:spcPct val="0"/>
              </a:spcBef>
            </a:pPr>
            <a:r>
              <a:rPr lang="es-US" altLang="ja-JP" i="1" smtClean="0"/>
              <a:t>Conocida por su "cultura de cafés", la ciudad de Melbourne cuenta con una amplia variedad de restaurantes, cafés y bares para satisfacer los gustos de personas de diversos orígenes culturales. </a:t>
            </a:r>
            <a:endParaRPr lang="en-AU" altLang="ja-JP" smtClean="0"/>
          </a:p>
          <a:p>
            <a:pPr>
              <a:spcBef>
                <a:spcPct val="0"/>
              </a:spcBef>
            </a:pPr>
            <a:r>
              <a:rPr lang="es-US" altLang="ja-JP" i="1" smtClean="0"/>
              <a:t>Algunos de los restaurantes/cafés más notables en Melbourne son:</a:t>
            </a:r>
            <a:endParaRPr lang="en-AU" altLang="ja-JP" smtClean="0"/>
          </a:p>
          <a:p>
            <a:pPr>
              <a:spcBef>
                <a:spcPct val="0"/>
              </a:spcBef>
            </a:pPr>
            <a:r>
              <a:rPr lang="es-US" altLang="ja-JP" i="1" smtClean="0"/>
              <a:t>-Los cafés y restaurantes de Flinders Lane </a:t>
            </a:r>
            <a:endParaRPr lang="en-AU" altLang="ja-JP" smtClean="0"/>
          </a:p>
          <a:p>
            <a:pPr>
              <a:spcBef>
                <a:spcPct val="0"/>
              </a:spcBef>
            </a:pPr>
            <a:r>
              <a:rPr lang="es-US" altLang="ja-JP" i="1" smtClean="0"/>
              <a:t>-Calle Lygon (griego, italiano)</a:t>
            </a:r>
            <a:endParaRPr lang="en-AU" altLang="ja-JP" smtClean="0"/>
          </a:p>
          <a:p>
            <a:pPr>
              <a:spcBef>
                <a:spcPct val="0"/>
              </a:spcBef>
            </a:pPr>
            <a:r>
              <a:rPr lang="es-US" altLang="ja-JP" i="1" smtClean="0"/>
              <a:t>-Calle Chapel (japonés, italiano)</a:t>
            </a:r>
            <a:endParaRPr lang="en-AU" altLang="ja-JP" smtClean="0"/>
          </a:p>
          <a:p>
            <a:pPr>
              <a:spcBef>
                <a:spcPct val="0"/>
              </a:spcBef>
            </a:pPr>
            <a:r>
              <a:rPr lang="es-US" altLang="ja-JP" i="1" smtClean="0"/>
              <a:t>-China Town</a:t>
            </a:r>
            <a:endParaRPr lang="en-AU" altLang="ja-JP" smtClean="0"/>
          </a:p>
          <a:p>
            <a:pPr>
              <a:spcBef>
                <a:spcPct val="0"/>
              </a:spcBef>
            </a:pPr>
            <a:r>
              <a:rPr lang="es-US" altLang="ja-JP" i="1" smtClean="0"/>
              <a:t>-Box Hill (chino, vietnamita)</a:t>
            </a:r>
            <a:endParaRPr lang="en-AU" altLang="ja-JP" smtClean="0"/>
          </a:p>
          <a:p>
            <a:pPr>
              <a:spcBef>
                <a:spcPct val="0"/>
              </a:spcBef>
            </a:pPr>
            <a:r>
              <a:rPr lang="es-US" altLang="ja-JP" i="1" smtClean="0"/>
              <a:t>-Glen Waverley (chino)</a:t>
            </a:r>
            <a:endParaRPr lang="en-AU" altLang="ja-JP" smtClean="0"/>
          </a:p>
          <a:p>
            <a:pPr>
              <a:spcBef>
                <a:spcPct val="0"/>
              </a:spcBef>
            </a:pPr>
            <a:r>
              <a:rPr lang="es-US" altLang="ja-JP" i="1" smtClean="0"/>
              <a:t>-Springvale (vietnamita)</a:t>
            </a:r>
            <a:endParaRPr lang="en-AU" altLang="ja-JP" smtClean="0"/>
          </a:p>
          <a:p>
            <a:pPr>
              <a:spcBef>
                <a:spcPct val="0"/>
              </a:spcBef>
            </a:pPr>
            <a:r>
              <a:rPr lang="es-US" altLang="ja-JP" i="1" smtClean="0"/>
              <a:t>-Brunswick (libanés, italiano)</a:t>
            </a:r>
            <a:endParaRPr lang="en-AU" altLang="ja-JP" smtClean="0"/>
          </a:p>
          <a:p>
            <a:pPr>
              <a:spcBef>
                <a:spcPct val="0"/>
              </a:spcBef>
            </a:pPr>
            <a:endParaRPr lang="en-US" altLang="ja-JP" sz="800" b="1"/>
          </a:p>
          <a:p>
            <a:pPr>
              <a:spcBef>
                <a:spcPct val="0"/>
              </a:spcBef>
            </a:pPr>
            <a:endParaRPr lang="en-US" altLang="ja-JP" sz="800" b="1"/>
          </a:p>
          <a:p>
            <a:pPr>
              <a:spcBef>
                <a:spcPct val="0"/>
              </a:spcBef>
            </a:pPr>
            <a:r>
              <a:rPr lang="en-US" altLang="ja-JP" sz="800" b="1"/>
              <a:t>Source:</a:t>
            </a:r>
          </a:p>
          <a:p>
            <a:pPr>
              <a:spcBef>
                <a:spcPct val="0"/>
              </a:spcBef>
            </a:pPr>
            <a:r>
              <a:rPr lang="en-US" altLang="ja-JP" sz="800" b="1"/>
              <a:t>Photo 1: </a:t>
            </a:r>
            <a:r>
              <a:rPr lang="en-US" altLang="ja-JP" sz="800"/>
              <a:t>http://www.google.com.au/imgres?q=best+melbourne+cbd+photo+ever&amp;hl=en&amp;biw=1600&amp;bih=688&amp;tbm=isch&amp;tbnid=yZlUOmnfRv2zgM:&amp;imgrefurl=http://melbourneapartmentaccommodation.com/&amp;docid=gwiaTPPq7q0FAM&amp;imgurl=http://melbourneapartmentaccommodation.com/yahoo_site_admin/assets/images/Melbourne_Skyline.16380852_std.jpg&amp;w=800&amp;h=456&amp;ei=YDGUUeHoKcqyiQfLh4CQCg&amp;zoom=1&amp;iact=rc&amp;dur=203&amp;page=2&amp;tbnh=153&amp;tbnw=266&amp;start=22&amp;ndsp=37&amp;ved=1t:429,r:25,s:0,i:165&amp;tx=115&amp;ty=81</a:t>
            </a:r>
            <a:endParaRPr lang="en-AU" altLang="ja-JP" sz="800"/>
          </a:p>
          <a:p>
            <a:pPr>
              <a:spcBef>
                <a:spcPct val="0"/>
              </a:spcBef>
            </a:pPr>
            <a:endParaRPr lang="en-AU" altLang="ja-JP" sz="800"/>
          </a:p>
          <a:p>
            <a:pPr>
              <a:spcBef>
                <a:spcPct val="0"/>
              </a:spcBef>
            </a:pPr>
            <a:r>
              <a:rPr lang="en-AU" altLang="ja-JP" sz="800" b="1"/>
              <a:t>Photo 2: </a:t>
            </a:r>
            <a:r>
              <a:rPr lang="en-AU" altLang="ja-JP" sz="800"/>
              <a:t>http://www.google.com.au/imgres?q=best+melbourne+cbd+photo+ever&amp;hl=en&amp;biw=1600&amp;bih=688&amp;tbm=isch&amp;tbnid=UVMgLEnXb-pWQM:&amp;imgrefurl=http://www.sydney-australia.biz/victoria/melbourne/&amp;docid=aAfub1ogQC-dZM&amp;imgurl=http://www.sydney-australia.biz/victoria/melbourne/graphics/melbourne.jpg&amp;w=390&amp;h=390&amp;ei=YDGUUeHoKcqyiQfLh4CQCg&amp;zoom=1&amp;iact=rc&amp;dur=764&amp;page=1&amp;tbnh=159&amp;tbnw=196&amp;start=0&amp;ndsp=22&amp;ved=1t:429,r:5,s:0,i:99&amp;tx=115&amp;ty=100</a:t>
            </a:r>
          </a:p>
          <a:p>
            <a:pPr>
              <a:spcBef>
                <a:spcPct val="0"/>
              </a:spcBef>
            </a:pPr>
            <a:endParaRPr lang="en-US" altLang="ja-JP" sz="800"/>
          </a:p>
          <a:p>
            <a:pPr>
              <a:spcBef>
                <a:spcPct val="0"/>
              </a:spcBef>
            </a:pPr>
            <a:r>
              <a:rPr lang="en-AU" altLang="ja-JP" sz="800" b="1"/>
              <a:t>Photo 3: </a:t>
            </a:r>
            <a:r>
              <a:rPr lang="en-AU" altLang="ja-JP" sz="800"/>
              <a:t>http://www.google.com/imgres?q=melbourne+city+logo&amp;um=1&amp;sa=N&amp;rlz=1T4LENP_enAU487AU519&amp;biw=1600&amp;bih=688&amp;hl=en&amp;tbm=isch&amp;tbnid=1COsNK0MUyGHOM:&amp;imgrefurl=http://www.arts.vic.gov.au/Funding_Programs/Information_for_All_Applicants/Logos_and_Acknowledgements/UNESCO_Melbourne_City_of_Literature_Logo_Device_and_Guidelines&amp;docid=T5KSKjPTO0TULM&amp;imgurl=http://www.arts.vic.gov.au/files/cbf4016a-0a2d-46b7-bfd2-9b64011f0823/UNESCO_CoL_Logo_430_View-Only.gif&amp;w=430&amp;h=175&amp;ei=wzSUUbuAEK6ViQfZk4CAAQ&amp;zoom=1&amp;iact=rc&amp;dur=390&amp;page=1&amp;tbnh=105&amp;tbnw=258&amp;start=0&amp;ndsp=29&amp;ved=1t:429,r:21,s:0,i:152&amp;tx=199&amp;ty=68</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B316AB-FC3B-4BF4-AE45-5EDBAE430AD6}" type="slidenum">
              <a:rPr lang="en-AU" altLang="ja-JP"/>
              <a:pPr fontAlgn="base">
                <a:spcBef>
                  <a:spcPct val="0"/>
                </a:spcBef>
                <a:spcAft>
                  <a:spcPct val="0"/>
                </a:spcAft>
              </a:pPr>
              <a:t>2</a:t>
            </a:fld>
            <a:endParaRPr lang="en-AU"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ja-JP" b="1" smtClean="0"/>
              <a:t>Location</a:t>
            </a:r>
            <a:r>
              <a:rPr lang="en-GB" altLang="ja-JP" smtClean="0"/>
              <a:t>:</a:t>
            </a:r>
            <a:endParaRPr lang="en-AU" altLang="ja-JP" smtClean="0"/>
          </a:p>
          <a:p>
            <a:pPr>
              <a:spcBef>
                <a:spcPct val="0"/>
              </a:spcBef>
            </a:pPr>
            <a:r>
              <a:rPr lang="en-GB" altLang="ja-JP" smtClean="0"/>
              <a:t>Chambers is strategically located at the very heart of Melbourne CBD: on the corner of Swanston St and Bourke St. Students have easy access to the public transport, the state library, museums, restaurants, and recreational places.</a:t>
            </a:r>
            <a:endParaRPr lang="en-AU" altLang="ja-JP" smtClean="0"/>
          </a:p>
          <a:p>
            <a:pPr>
              <a:spcBef>
                <a:spcPct val="0"/>
              </a:spcBef>
            </a:pPr>
            <a:endParaRPr lang="en-AU" altLang="ja-JP"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F4D28B-4C55-4E2F-B974-057C0FEF1932}" type="slidenum">
              <a:rPr lang="en-AU" altLang="ja-JP"/>
              <a:pPr fontAlgn="base">
                <a:spcBef>
                  <a:spcPct val="0"/>
                </a:spcBef>
                <a:spcAft>
                  <a:spcPct val="0"/>
                </a:spcAft>
              </a:pPr>
              <a:t>4</a:t>
            </a:fld>
            <a:endParaRPr lang="en-AU"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9D6B2089-26AA-4488-B7D3-104FEE8F7487}" type="datetimeFigureOut">
              <a:rPr lang="en-AU"/>
              <a:pPr>
                <a:defRPr/>
              </a:pPr>
              <a:t>8/08/2013</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65D8F60-DCF2-4A95-A268-A0BEEE390F87}"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E3B466BB-5E84-4B42-AA3D-DEFB4653E6E2}" type="datetimeFigureOut">
              <a:rPr lang="en-AU"/>
              <a:pPr>
                <a:defRPr/>
              </a:pPr>
              <a:t>8/08/2013</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70C5B30-E7B6-4B49-8F41-D1087A4BF75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BB52D314-2136-45A3-80FF-88553C02AD70}" type="datetimeFigureOut">
              <a:rPr lang="en-AU"/>
              <a:pPr>
                <a:defRPr/>
              </a:pPr>
              <a:t>8/08/2013</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D25EC0E-2EF0-46F2-ABA3-8655A7CB275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A0609AF-4565-475E-957E-86DF4491B124}" type="datetimeFigureOut">
              <a:rPr lang="en-AU"/>
              <a:pPr>
                <a:defRPr/>
              </a:pPr>
              <a:t>8/08/2013</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55172AF-ADFE-457F-9983-76A009321100}"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1B2822-945B-49E9-8E46-424C9F28DF24}" type="datetimeFigureOut">
              <a:rPr lang="en-AU"/>
              <a:pPr>
                <a:defRPr/>
              </a:pPr>
              <a:t>8/08/2013</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0F0D47F-17D7-4B7F-B1BC-03971F3BCBF8}"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3A5733B8-FD7B-4E7A-82AD-2D10CCEFB470}" type="datetimeFigureOut">
              <a:rPr lang="en-AU"/>
              <a:pPr>
                <a:defRPr/>
              </a:pPr>
              <a:t>8/08/2013</a:t>
            </a:fld>
            <a:endParaRPr lang="en-AU" dirty="0"/>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187E287-9E53-45B7-98A3-4030B69512F9}"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7D429142-18EC-46F9-84C8-CAEC1AB9F773}" type="datetimeFigureOut">
              <a:rPr lang="en-AU"/>
              <a:pPr>
                <a:defRPr/>
              </a:pPr>
              <a:t>8/08/2013</a:t>
            </a:fld>
            <a:endParaRPr lang="en-AU" dirty="0"/>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E52B9C73-7B84-4978-AC1F-A1973CE625D6}"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85E61559-3437-4CBB-ABA1-AD8467672D73}" type="datetimeFigureOut">
              <a:rPr lang="en-AU"/>
              <a:pPr>
                <a:defRPr/>
              </a:pPr>
              <a:t>8/08/2013</a:t>
            </a:fld>
            <a:endParaRPr lang="en-AU" dirty="0"/>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73CD19A6-FCE0-4F3F-9ED7-F09FCC1DEED7}"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4D2AEE-7E9F-4AC6-A9C5-2733DD16789A}" type="datetimeFigureOut">
              <a:rPr lang="en-AU"/>
              <a:pPr>
                <a:defRPr/>
              </a:pPr>
              <a:t>8/08/2013</a:t>
            </a:fld>
            <a:endParaRPr lang="en-AU" dirty="0"/>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E48EFF7-62EE-488E-B8A4-DA7980C496A9}"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5C9AF4-58F7-4B0B-B361-5017A61D45EB}" type="datetimeFigureOut">
              <a:rPr lang="en-AU"/>
              <a:pPr>
                <a:defRPr/>
              </a:pPr>
              <a:t>8/08/2013</a:t>
            </a:fld>
            <a:endParaRPr lang="en-AU" dirty="0"/>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02B3B38-CE92-4890-939C-BE7ED350F994}"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FA65B0-23C1-4FEE-B0D1-F2AB43CA20D3}" type="datetimeFigureOut">
              <a:rPr lang="en-AU"/>
              <a:pPr>
                <a:defRPr/>
              </a:pPr>
              <a:t>8/08/2013</a:t>
            </a:fld>
            <a:endParaRPr lang="en-AU" dirty="0"/>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91D9204-28C5-426D-A10B-FDC37B65783B}"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endParaRPr lang="en-AU" altLang="ja-JP"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AU" altLang="ja-JP"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F22AC193-5CCC-4498-80AF-A0200BED3896}" type="datetimeFigureOut">
              <a:rPr lang="en-AU"/>
              <a:pPr>
                <a:defRPr/>
              </a:pPr>
              <a:t>8/08/2013</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dirty="0">
                <a:solidFill>
                  <a:schemeClr val="tx1">
                    <a:tint val="75000"/>
                  </a:schemeClr>
                </a:solidFill>
                <a:latin typeface="+mn-lt"/>
                <a:ea typeface="+mn-ea"/>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79073980-02D0-42E8-92ED-BDF758CE4BB1}"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oshcallianzassistance.com.au/"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hyperlink" Target="http://www.homestaynetwork.org/"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mailto:giang.nguyen@cba.com.au" TargetMode="External"/><Relationship Id="rId5" Type="http://schemas.openxmlformats.org/officeDocument/2006/relationships/hyperlink" Target="http://www.commbank.com.au/"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9.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jpe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152400" y="0"/>
            <a:ext cx="9448800" cy="744538"/>
          </a:xfrm>
          <a:prstGeom prst="rect">
            <a:avLst/>
          </a:prstGeom>
          <a:noFill/>
          <a:ln w="9525">
            <a:noFill/>
            <a:miter lim="800000"/>
            <a:headEnd/>
            <a:tailEnd/>
          </a:ln>
        </p:spPr>
      </p:pic>
      <p:pic>
        <p:nvPicPr>
          <p:cNvPr id="14338" name="Picture 17"/>
          <p:cNvPicPr>
            <a:picLocks noChangeAspect="1"/>
          </p:cNvPicPr>
          <p:nvPr/>
        </p:nvPicPr>
        <p:blipFill>
          <a:blip r:embed="rId3"/>
          <a:srcRect/>
          <a:stretch>
            <a:fillRect/>
          </a:stretch>
        </p:blipFill>
        <p:spPr bwMode="auto">
          <a:xfrm rot="372844">
            <a:off x="6053138" y="611188"/>
            <a:ext cx="3286125" cy="2189162"/>
          </a:xfrm>
          <a:prstGeom prst="rect">
            <a:avLst/>
          </a:prstGeom>
          <a:noFill/>
          <a:ln w="9525">
            <a:noFill/>
            <a:miter lim="800000"/>
            <a:headEnd/>
            <a:tailEnd/>
          </a:ln>
        </p:spPr>
      </p:pic>
      <p:pic>
        <p:nvPicPr>
          <p:cNvPr id="14339" name="Picture 18"/>
          <p:cNvPicPr>
            <a:picLocks noChangeAspect="1"/>
          </p:cNvPicPr>
          <p:nvPr/>
        </p:nvPicPr>
        <p:blipFill>
          <a:blip r:embed="rId4"/>
          <a:srcRect/>
          <a:stretch>
            <a:fillRect/>
          </a:stretch>
        </p:blipFill>
        <p:spPr bwMode="auto">
          <a:xfrm>
            <a:off x="4038600" y="4886325"/>
            <a:ext cx="2573338" cy="1716088"/>
          </a:xfrm>
          <a:prstGeom prst="rect">
            <a:avLst/>
          </a:prstGeom>
          <a:noFill/>
          <a:ln w="9525">
            <a:noFill/>
            <a:miter lim="800000"/>
            <a:headEnd/>
            <a:tailEnd/>
          </a:ln>
        </p:spPr>
      </p:pic>
      <p:pic>
        <p:nvPicPr>
          <p:cNvPr id="14340" name="Picture 16"/>
          <p:cNvPicPr>
            <a:picLocks noChangeAspect="1"/>
          </p:cNvPicPr>
          <p:nvPr/>
        </p:nvPicPr>
        <p:blipFill>
          <a:blip r:embed="rId5"/>
          <a:srcRect/>
          <a:stretch>
            <a:fillRect/>
          </a:stretch>
        </p:blipFill>
        <p:spPr bwMode="auto">
          <a:xfrm rot="-457565">
            <a:off x="-247650" y="542925"/>
            <a:ext cx="3371850" cy="2246313"/>
          </a:xfrm>
          <a:prstGeom prst="rect">
            <a:avLst/>
          </a:prstGeom>
          <a:noFill/>
          <a:ln w="9525">
            <a:noFill/>
            <a:miter lim="800000"/>
            <a:headEnd/>
            <a:tailEnd/>
          </a:ln>
        </p:spPr>
      </p:pic>
      <p:pic>
        <p:nvPicPr>
          <p:cNvPr id="14341" name="Picture 22"/>
          <p:cNvPicPr>
            <a:picLocks noChangeAspect="1"/>
          </p:cNvPicPr>
          <p:nvPr/>
        </p:nvPicPr>
        <p:blipFill>
          <a:blip r:embed="rId6"/>
          <a:srcRect/>
          <a:stretch>
            <a:fillRect/>
          </a:stretch>
        </p:blipFill>
        <p:spPr bwMode="auto">
          <a:xfrm>
            <a:off x="1946275" y="381000"/>
            <a:ext cx="3379788" cy="2251075"/>
          </a:xfrm>
          <a:prstGeom prst="rect">
            <a:avLst/>
          </a:prstGeom>
          <a:noFill/>
          <a:ln w="9525">
            <a:noFill/>
            <a:miter lim="800000"/>
            <a:headEnd/>
            <a:tailEnd/>
          </a:ln>
        </p:spPr>
      </p:pic>
      <p:pic>
        <p:nvPicPr>
          <p:cNvPr id="14342" name="Picture 19"/>
          <p:cNvPicPr>
            <a:picLocks noChangeAspect="1"/>
          </p:cNvPicPr>
          <p:nvPr/>
        </p:nvPicPr>
        <p:blipFill>
          <a:blip r:embed="rId7"/>
          <a:srcRect/>
          <a:stretch>
            <a:fillRect/>
          </a:stretch>
        </p:blipFill>
        <p:spPr bwMode="auto">
          <a:xfrm>
            <a:off x="1533525" y="4894263"/>
            <a:ext cx="2725738" cy="1817687"/>
          </a:xfrm>
          <a:prstGeom prst="rect">
            <a:avLst/>
          </a:prstGeom>
          <a:noFill/>
          <a:ln w="9525">
            <a:noFill/>
            <a:miter lim="800000"/>
            <a:headEnd/>
            <a:tailEnd/>
          </a:ln>
        </p:spPr>
      </p:pic>
      <p:pic>
        <p:nvPicPr>
          <p:cNvPr id="14343" name="Picture 21"/>
          <p:cNvPicPr>
            <a:picLocks noChangeAspect="1"/>
          </p:cNvPicPr>
          <p:nvPr/>
        </p:nvPicPr>
        <p:blipFill>
          <a:blip r:embed="rId8"/>
          <a:srcRect/>
          <a:stretch>
            <a:fillRect/>
          </a:stretch>
        </p:blipFill>
        <p:spPr bwMode="auto">
          <a:xfrm rot="178457">
            <a:off x="-96838" y="4835525"/>
            <a:ext cx="2320926" cy="1909763"/>
          </a:xfrm>
          <a:prstGeom prst="rect">
            <a:avLst/>
          </a:prstGeom>
          <a:noFill/>
          <a:ln w="9525">
            <a:noFill/>
            <a:miter lim="800000"/>
            <a:headEnd/>
            <a:tailEnd/>
          </a:ln>
        </p:spPr>
      </p:pic>
      <p:pic>
        <p:nvPicPr>
          <p:cNvPr id="14344" name="Picture 20"/>
          <p:cNvPicPr>
            <a:picLocks noChangeAspect="1"/>
          </p:cNvPicPr>
          <p:nvPr/>
        </p:nvPicPr>
        <p:blipFill>
          <a:blip r:embed="rId9"/>
          <a:srcRect/>
          <a:stretch>
            <a:fillRect/>
          </a:stretch>
        </p:blipFill>
        <p:spPr bwMode="auto">
          <a:xfrm rot="-289683">
            <a:off x="6526213" y="4381500"/>
            <a:ext cx="2559050" cy="2351088"/>
          </a:xfrm>
          <a:prstGeom prst="rect">
            <a:avLst/>
          </a:prstGeom>
          <a:noFill/>
          <a:ln w="9525">
            <a:noFill/>
            <a:miter lim="800000"/>
            <a:headEnd/>
            <a:tailEnd/>
          </a:ln>
        </p:spPr>
      </p:pic>
      <p:pic>
        <p:nvPicPr>
          <p:cNvPr id="14345" name="Picture 4"/>
          <p:cNvPicPr>
            <a:picLocks noChangeAspect="1" noChangeArrowheads="1"/>
          </p:cNvPicPr>
          <p:nvPr/>
        </p:nvPicPr>
        <p:blipFill>
          <a:blip r:embed="rId10"/>
          <a:srcRect t="15260" b="41501"/>
          <a:stretch>
            <a:fillRect/>
          </a:stretch>
        </p:blipFill>
        <p:spPr bwMode="auto">
          <a:xfrm>
            <a:off x="-152400" y="6629400"/>
            <a:ext cx="9448800" cy="323850"/>
          </a:xfrm>
          <a:prstGeom prst="rect">
            <a:avLst/>
          </a:prstGeom>
          <a:noFill/>
          <a:ln w="9525">
            <a:noFill/>
            <a:miter lim="800000"/>
            <a:headEnd/>
            <a:tailEnd/>
          </a:ln>
        </p:spPr>
      </p:pic>
      <p:pic>
        <p:nvPicPr>
          <p:cNvPr id="14346" name="Picture 3"/>
          <p:cNvPicPr>
            <a:picLocks noChangeAspect="1"/>
          </p:cNvPicPr>
          <p:nvPr/>
        </p:nvPicPr>
        <p:blipFill>
          <a:blip r:embed="rId11"/>
          <a:srcRect/>
          <a:stretch>
            <a:fillRect/>
          </a:stretch>
        </p:blipFill>
        <p:spPr bwMode="auto">
          <a:xfrm>
            <a:off x="1589088" y="2971800"/>
            <a:ext cx="5802312" cy="1447800"/>
          </a:xfrm>
          <a:prstGeom prst="rect">
            <a:avLst/>
          </a:prstGeom>
          <a:noFill/>
          <a:ln w="9525">
            <a:noFill/>
            <a:miter lim="800000"/>
            <a:headEnd/>
            <a:tailEnd/>
          </a:ln>
        </p:spPr>
      </p:pic>
      <p:pic>
        <p:nvPicPr>
          <p:cNvPr id="14347" name="Picture 23"/>
          <p:cNvPicPr>
            <a:picLocks noChangeAspect="1"/>
          </p:cNvPicPr>
          <p:nvPr/>
        </p:nvPicPr>
        <p:blipFill>
          <a:blip r:embed="rId12"/>
          <a:srcRect/>
          <a:stretch>
            <a:fillRect/>
          </a:stretch>
        </p:blipFill>
        <p:spPr bwMode="auto">
          <a:xfrm>
            <a:off x="4259263" y="485775"/>
            <a:ext cx="3213100" cy="214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srcRect/>
          <a:stretch>
            <a:fillRect/>
          </a:stretch>
        </p:blipFill>
        <p:spPr bwMode="auto">
          <a:xfrm>
            <a:off x="-152400" y="0"/>
            <a:ext cx="9448800" cy="744538"/>
          </a:xfrm>
          <a:prstGeom prst="rect">
            <a:avLst/>
          </a:prstGeom>
          <a:noFill/>
          <a:ln w="9525">
            <a:noFill/>
            <a:miter lim="800000"/>
            <a:headEnd/>
            <a:tailEnd/>
          </a:ln>
        </p:spPr>
      </p:pic>
      <p:pic>
        <p:nvPicPr>
          <p:cNvPr id="25602" name="Picture 2"/>
          <p:cNvPicPr>
            <a:picLocks noChangeAspect="1" noChangeArrowheads="1"/>
          </p:cNvPicPr>
          <p:nvPr/>
        </p:nvPicPr>
        <p:blipFill>
          <a:blip r:embed="rId3"/>
          <a:srcRect t="15260" b="41501"/>
          <a:stretch>
            <a:fillRect/>
          </a:stretch>
        </p:blipFill>
        <p:spPr bwMode="auto">
          <a:xfrm>
            <a:off x="-152400" y="6629400"/>
            <a:ext cx="9448800" cy="323850"/>
          </a:xfrm>
          <a:prstGeom prst="rect">
            <a:avLst/>
          </a:prstGeom>
          <a:noFill/>
          <a:ln w="9525">
            <a:noFill/>
            <a:miter lim="800000"/>
            <a:headEnd/>
            <a:tailEnd/>
          </a:ln>
        </p:spPr>
      </p:pic>
      <p:sp>
        <p:nvSpPr>
          <p:cNvPr id="5" name="Rectangle 4"/>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a:p>
        </p:txBody>
      </p:sp>
      <p:sp>
        <p:nvSpPr>
          <p:cNvPr id="25606" name="TextBox 5"/>
          <p:cNvSpPr txBox="1">
            <a:spLocks noChangeArrowheads="1"/>
          </p:cNvSpPr>
          <p:nvPr/>
        </p:nvSpPr>
        <p:spPr bwMode="auto">
          <a:xfrm>
            <a:off x="0" y="7112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Welcome Tour</a:t>
            </a:r>
            <a:endParaRPr kumimoji="0" lang="en-AU" altLang="ja-JP" sz="1400" b="1">
              <a:latin typeface="Calibri" pitchFamily="34" charset="0"/>
            </a:endParaRPr>
          </a:p>
        </p:txBody>
      </p:sp>
      <p:pic>
        <p:nvPicPr>
          <p:cNvPr id="25607" name="Picture 2"/>
          <p:cNvPicPr>
            <a:picLocks noChangeAspect="1" noChangeArrowheads="1"/>
          </p:cNvPicPr>
          <p:nvPr/>
        </p:nvPicPr>
        <p:blipFill>
          <a:blip r:embed="rId4"/>
          <a:srcRect/>
          <a:stretch>
            <a:fillRect/>
          </a:stretch>
        </p:blipFill>
        <p:spPr bwMode="auto">
          <a:xfrm rot="1209604">
            <a:off x="4716463" y="2041525"/>
            <a:ext cx="3914775" cy="2657475"/>
          </a:xfrm>
          <a:prstGeom prst="rect">
            <a:avLst/>
          </a:prstGeom>
          <a:noFill/>
          <a:ln w="9525">
            <a:noFill/>
            <a:miter lim="800000"/>
            <a:headEnd/>
            <a:tailEnd/>
          </a:ln>
        </p:spPr>
      </p:pic>
      <p:pic>
        <p:nvPicPr>
          <p:cNvPr id="25608" name="Picture 2"/>
          <p:cNvPicPr>
            <a:picLocks noChangeAspect="1" noChangeArrowheads="1"/>
          </p:cNvPicPr>
          <p:nvPr/>
        </p:nvPicPr>
        <p:blipFill>
          <a:blip r:embed="rId5"/>
          <a:srcRect/>
          <a:stretch>
            <a:fillRect/>
          </a:stretch>
        </p:blipFill>
        <p:spPr bwMode="auto">
          <a:xfrm>
            <a:off x="-304800" y="1752600"/>
            <a:ext cx="2705100" cy="2614613"/>
          </a:xfrm>
          <a:prstGeom prst="rect">
            <a:avLst/>
          </a:prstGeom>
          <a:noFill/>
          <a:ln w="9525">
            <a:noFill/>
            <a:miter lim="800000"/>
            <a:headEnd/>
            <a:tailEnd/>
          </a:ln>
        </p:spPr>
      </p:pic>
      <p:sp>
        <p:nvSpPr>
          <p:cNvPr id="10" name="TextBox 9"/>
          <p:cNvSpPr txBox="1"/>
          <p:nvPr/>
        </p:nvSpPr>
        <p:spPr>
          <a:xfrm>
            <a:off x="171450" y="5543550"/>
            <a:ext cx="6105525" cy="1108075"/>
          </a:xfrm>
          <a:prstGeom prst="rect">
            <a:avLst/>
          </a:prstGeom>
          <a:noFill/>
        </p:spPr>
        <p:txBody>
          <a:bodyPr>
            <a:spAutoFit/>
          </a:bodyPr>
          <a:lstStyle/>
          <a:p>
            <a:pPr fontAlgn="auto">
              <a:spcBef>
                <a:spcPts val="0"/>
              </a:spcBef>
              <a:spcAft>
                <a:spcPts val="0"/>
              </a:spcAft>
              <a:defRPr/>
            </a:pPr>
            <a:r>
              <a:rPr kumimoji="0" lang="en-US" sz="1600" b="1" dirty="0">
                <a:latin typeface="+mn-lt"/>
                <a:ea typeface="+mn-ea"/>
              </a:rPr>
              <a:t>Prices: </a:t>
            </a:r>
          </a:p>
          <a:p>
            <a:pPr marL="285750" indent="-285750" fontAlgn="auto">
              <a:spcBef>
                <a:spcPts val="0"/>
              </a:spcBef>
              <a:spcAft>
                <a:spcPts val="0"/>
              </a:spcAft>
              <a:buFont typeface="Wingdings" pitchFamily="2" charset="2"/>
              <a:buChar char="ü"/>
              <a:defRPr/>
            </a:pPr>
            <a:r>
              <a:rPr kumimoji="0" lang="en-US" sz="1600" dirty="0">
                <a:latin typeface="+mn-lt"/>
                <a:ea typeface="+mn-ea"/>
              </a:rPr>
              <a:t>Welcome Tour + </a:t>
            </a:r>
            <a:r>
              <a:rPr kumimoji="0" lang="ja-JP" altLang="en-US" sz="1600" dirty="0">
                <a:latin typeface="+mn-lt"/>
                <a:ea typeface="+mn-ea"/>
              </a:rPr>
              <a:t>空港お出迎え</a:t>
            </a:r>
            <a:r>
              <a:rPr kumimoji="0" lang="en-US" sz="1600" dirty="0">
                <a:latin typeface="+mn-lt"/>
                <a:ea typeface="+mn-ea"/>
              </a:rPr>
              <a:t> = 300</a:t>
            </a:r>
            <a:r>
              <a:rPr kumimoji="0" lang="ja-JP" altLang="en-US" sz="1600" dirty="0">
                <a:latin typeface="+mn-lt"/>
                <a:ea typeface="+mn-ea"/>
              </a:rPr>
              <a:t>ドル</a:t>
            </a:r>
            <a:endParaRPr kumimoji="0" lang="en-US" sz="1600" dirty="0">
              <a:latin typeface="+mn-lt"/>
              <a:ea typeface="+mn-ea"/>
            </a:endParaRPr>
          </a:p>
          <a:p>
            <a:pPr marL="285750" indent="-285750" fontAlgn="auto">
              <a:spcBef>
                <a:spcPts val="0"/>
              </a:spcBef>
              <a:spcAft>
                <a:spcPts val="0"/>
              </a:spcAft>
              <a:buFont typeface="Wingdings" pitchFamily="2" charset="2"/>
              <a:buChar char="ü"/>
              <a:defRPr/>
            </a:pPr>
            <a:r>
              <a:rPr kumimoji="0" lang="en-US" sz="1600" dirty="0">
                <a:latin typeface="+mn-lt"/>
                <a:ea typeface="+mn-ea"/>
              </a:rPr>
              <a:t>Welcome Tour </a:t>
            </a:r>
            <a:r>
              <a:rPr kumimoji="0" lang="ja-JP" altLang="en-US" sz="1600" dirty="0">
                <a:latin typeface="+mn-lt"/>
                <a:ea typeface="+mn-ea"/>
              </a:rPr>
              <a:t>のみ</a:t>
            </a:r>
            <a:r>
              <a:rPr kumimoji="0" lang="en-US" sz="1600" dirty="0">
                <a:latin typeface="+mn-lt"/>
                <a:ea typeface="+mn-ea"/>
              </a:rPr>
              <a:t> = 160</a:t>
            </a:r>
            <a:r>
              <a:rPr kumimoji="0" lang="ja-JP" altLang="en-US" sz="1600" dirty="0">
                <a:latin typeface="+mn-lt"/>
                <a:ea typeface="+mn-ea"/>
              </a:rPr>
              <a:t>ドル</a:t>
            </a:r>
            <a:endParaRPr kumimoji="0" lang="en-US" sz="1600" dirty="0">
              <a:latin typeface="+mn-lt"/>
              <a:ea typeface="+mn-ea"/>
            </a:endParaRPr>
          </a:p>
          <a:p>
            <a:pPr fontAlgn="auto">
              <a:spcBef>
                <a:spcPts val="0"/>
              </a:spcBef>
              <a:spcAft>
                <a:spcPts val="0"/>
              </a:spcAft>
              <a:defRPr/>
            </a:pPr>
            <a:endParaRPr kumimoji="0" lang="en-US" dirty="0">
              <a:latin typeface="+mn-lt"/>
              <a:ea typeface="+mn-ea"/>
            </a:endParaRPr>
          </a:p>
        </p:txBody>
      </p:sp>
      <p:sp>
        <p:nvSpPr>
          <p:cNvPr id="11" name="TextBox 10"/>
          <p:cNvSpPr txBox="1"/>
          <p:nvPr/>
        </p:nvSpPr>
        <p:spPr>
          <a:xfrm>
            <a:off x="1600200" y="4572000"/>
            <a:ext cx="4019550" cy="6461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kumimoji="0" lang="ja-JP" altLang="en-US" b="1" dirty="0">
                <a:solidFill>
                  <a:schemeClr val="accent5">
                    <a:lumMod val="50000"/>
                  </a:schemeClr>
                </a:solidFill>
              </a:rPr>
              <a:t>さらにくわしい情報は</a:t>
            </a:r>
            <a:endParaRPr kumimoji="0" lang="en-US" altLang="ja-JP" b="1" dirty="0">
              <a:solidFill>
                <a:schemeClr val="accent5">
                  <a:lumMod val="50000"/>
                </a:schemeClr>
              </a:solidFill>
            </a:endParaRPr>
          </a:p>
          <a:p>
            <a:pPr fontAlgn="auto">
              <a:spcBef>
                <a:spcPts val="0"/>
              </a:spcBef>
              <a:spcAft>
                <a:spcPts val="0"/>
              </a:spcAft>
              <a:defRPr/>
            </a:pPr>
            <a:r>
              <a:rPr kumimoji="0" lang="en-US" b="1" dirty="0">
                <a:solidFill>
                  <a:schemeClr val="accent5">
                    <a:lumMod val="50000"/>
                  </a:schemeClr>
                </a:solidFill>
              </a:rPr>
              <a:t>PDF: “Welcome tour”</a:t>
            </a:r>
            <a:r>
              <a:rPr kumimoji="0" lang="ja-JP" altLang="en-US" b="1" dirty="0">
                <a:solidFill>
                  <a:schemeClr val="accent5">
                    <a:lumMod val="50000"/>
                  </a:schemeClr>
                </a:solidFill>
              </a:rPr>
              <a:t>を御参照ください。</a:t>
            </a:r>
            <a:endParaRPr kumimoji="0" lang="en-US" b="1" dirty="0">
              <a:solidFill>
                <a:schemeClr val="accent5">
                  <a:lumMod val="50000"/>
                </a:schemeClr>
              </a:solidFill>
            </a:endParaRPr>
          </a:p>
        </p:txBody>
      </p:sp>
      <p:sp>
        <p:nvSpPr>
          <p:cNvPr id="25611" name="TextBox 11"/>
          <p:cNvSpPr txBox="1">
            <a:spLocks noChangeArrowheads="1"/>
          </p:cNvSpPr>
          <p:nvPr/>
        </p:nvSpPr>
        <p:spPr bwMode="auto">
          <a:xfrm>
            <a:off x="165100" y="1981200"/>
            <a:ext cx="3052763" cy="1570038"/>
          </a:xfrm>
          <a:prstGeom prst="rect">
            <a:avLst/>
          </a:prstGeom>
          <a:noFill/>
          <a:ln w="9525">
            <a:noFill/>
            <a:miter lim="800000"/>
            <a:headEnd/>
            <a:tailEnd/>
          </a:ln>
        </p:spPr>
        <p:txBody>
          <a:bodyPr>
            <a:spAutoFit/>
          </a:bodyPr>
          <a:lstStyle/>
          <a:p>
            <a:pPr algn="just">
              <a:lnSpc>
                <a:spcPct val="200000"/>
              </a:lnSpc>
            </a:pPr>
            <a:r>
              <a:rPr kumimoji="0" lang="ja-JP" altLang="en-US" sz="1200">
                <a:latin typeface="Calibri" pitchFamily="34" charset="0"/>
              </a:rPr>
              <a:t>このツアーはメルボルンに着いたばかりの生徒さんに対し、各国の言葉で交通機関の乗り方、有名な場所などのご案内をご希望に応じて提供いたします。</a:t>
            </a:r>
          </a:p>
        </p:txBody>
      </p:sp>
      <p:pic>
        <p:nvPicPr>
          <p:cNvPr id="25612" name="Picture 12"/>
          <p:cNvPicPr>
            <a:picLocks noChangeAspect="1"/>
          </p:cNvPicPr>
          <p:nvPr/>
        </p:nvPicPr>
        <p:blipFill>
          <a:blip r:embed="rId6"/>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152400" y="0"/>
            <a:ext cx="9448800" cy="744538"/>
          </a:xfrm>
          <a:prstGeom prst="rect">
            <a:avLst/>
          </a:prstGeom>
          <a:noFill/>
          <a:ln w="9525">
            <a:noFill/>
            <a:miter lim="800000"/>
            <a:headEnd/>
            <a:tailEnd/>
          </a:ln>
        </p:spPr>
      </p:pic>
      <p:sp>
        <p:nvSpPr>
          <p:cNvPr id="3" name="Rectangle 2"/>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a:p>
        </p:txBody>
      </p:sp>
      <p:sp>
        <p:nvSpPr>
          <p:cNvPr id="26629" name="TextBox 3"/>
          <p:cNvSpPr txBox="1">
            <a:spLocks noChangeArrowheads="1"/>
          </p:cNvSpPr>
          <p:nvPr/>
        </p:nvSpPr>
        <p:spPr bwMode="auto">
          <a:xfrm>
            <a:off x="0" y="711200"/>
            <a:ext cx="9144000" cy="584200"/>
          </a:xfrm>
          <a:prstGeom prst="rect">
            <a:avLst/>
          </a:prstGeom>
          <a:noFill/>
          <a:ln w="9525">
            <a:noFill/>
            <a:miter lim="800000"/>
            <a:headEnd/>
            <a:tailEnd/>
          </a:ln>
        </p:spPr>
        <p:txBody>
          <a:bodyPr>
            <a:spAutoFit/>
          </a:bodyPr>
          <a:lstStyle/>
          <a:p>
            <a:pPr algn="ctr"/>
            <a:r>
              <a:rPr kumimoji="0" lang="en-US" altLang="ja-JP" sz="3200" b="1" dirty="0" smtClean="0">
                <a:latin typeface="Calibri" pitchFamily="34" charset="0"/>
              </a:rPr>
              <a:t>OSHC </a:t>
            </a:r>
            <a:r>
              <a:rPr kumimoji="0" lang="en-US" altLang="ja-JP" sz="3200" b="1" dirty="0">
                <a:latin typeface="Calibri" pitchFamily="34" charset="0"/>
              </a:rPr>
              <a:t>- Overseas Student Health Care</a:t>
            </a:r>
          </a:p>
        </p:txBody>
      </p:sp>
      <p:pic>
        <p:nvPicPr>
          <p:cNvPr id="26630" name="Picture 4"/>
          <p:cNvPicPr>
            <a:picLocks noChangeAspect="1" noChangeArrowheads="1"/>
          </p:cNvPicPr>
          <p:nvPr/>
        </p:nvPicPr>
        <p:blipFill>
          <a:blip r:embed="rId3"/>
          <a:srcRect t="15260" b="41501"/>
          <a:stretch>
            <a:fillRect/>
          </a:stretch>
        </p:blipFill>
        <p:spPr bwMode="auto">
          <a:xfrm>
            <a:off x="-152400" y="6629400"/>
            <a:ext cx="9448800" cy="323850"/>
          </a:xfrm>
          <a:prstGeom prst="rect">
            <a:avLst/>
          </a:prstGeom>
          <a:noFill/>
          <a:ln w="9525">
            <a:noFill/>
            <a:miter lim="800000"/>
            <a:headEnd/>
            <a:tailEnd/>
          </a:ln>
        </p:spPr>
      </p:pic>
      <p:sp>
        <p:nvSpPr>
          <p:cNvPr id="26631" name="TextBox 7"/>
          <p:cNvSpPr txBox="1">
            <a:spLocks noChangeArrowheads="1"/>
          </p:cNvSpPr>
          <p:nvPr/>
        </p:nvSpPr>
        <p:spPr bwMode="auto">
          <a:xfrm>
            <a:off x="6477000" y="3429000"/>
            <a:ext cx="2514600" cy="1500188"/>
          </a:xfrm>
          <a:prstGeom prst="rect">
            <a:avLst/>
          </a:prstGeom>
          <a:noFill/>
          <a:ln w="9525">
            <a:noFill/>
            <a:miter lim="800000"/>
            <a:headEnd/>
            <a:tailEnd/>
          </a:ln>
        </p:spPr>
        <p:txBody>
          <a:bodyPr>
            <a:spAutoFit/>
          </a:bodyPr>
          <a:lstStyle/>
          <a:p>
            <a:pPr marL="171450" indent="-171450">
              <a:lnSpc>
                <a:spcPct val="200000"/>
              </a:lnSpc>
              <a:buFont typeface="Wingdings" pitchFamily="2" charset="2"/>
              <a:buChar char="ü"/>
            </a:pPr>
            <a:r>
              <a:rPr kumimoji="0" lang="en-US" altLang="ja-JP" sz="1600">
                <a:latin typeface="Calibri" pitchFamily="34" charset="0"/>
              </a:rPr>
              <a:t>To apply: Please tick this option in the “Student Application form”</a:t>
            </a:r>
          </a:p>
        </p:txBody>
      </p:sp>
      <p:pic>
        <p:nvPicPr>
          <p:cNvPr id="26632" name="Picture 2"/>
          <p:cNvPicPr>
            <a:picLocks noChangeAspect="1" noChangeArrowheads="1"/>
          </p:cNvPicPr>
          <p:nvPr/>
        </p:nvPicPr>
        <p:blipFill>
          <a:blip r:embed="rId4"/>
          <a:srcRect/>
          <a:stretch>
            <a:fillRect/>
          </a:stretch>
        </p:blipFill>
        <p:spPr bwMode="auto">
          <a:xfrm>
            <a:off x="-304800" y="1752600"/>
            <a:ext cx="2705100" cy="2614613"/>
          </a:xfrm>
          <a:prstGeom prst="rect">
            <a:avLst/>
          </a:prstGeom>
          <a:noFill/>
          <a:ln w="9525">
            <a:noFill/>
            <a:miter lim="800000"/>
            <a:headEnd/>
            <a:tailEnd/>
          </a:ln>
        </p:spPr>
      </p:pic>
      <p:sp>
        <p:nvSpPr>
          <p:cNvPr id="26633" name="TextBox 9"/>
          <p:cNvSpPr txBox="1">
            <a:spLocks noChangeArrowheads="1"/>
          </p:cNvSpPr>
          <p:nvPr/>
        </p:nvSpPr>
        <p:spPr bwMode="auto">
          <a:xfrm>
            <a:off x="206375" y="2057400"/>
            <a:ext cx="3908425" cy="338138"/>
          </a:xfrm>
          <a:prstGeom prst="rect">
            <a:avLst/>
          </a:prstGeom>
          <a:noFill/>
          <a:ln w="9525">
            <a:noFill/>
            <a:miter lim="800000"/>
            <a:headEnd/>
            <a:tailEnd/>
          </a:ln>
        </p:spPr>
        <p:txBody>
          <a:bodyPr>
            <a:spAutoFit/>
          </a:bodyPr>
          <a:lstStyle/>
          <a:p>
            <a:r>
              <a:rPr kumimoji="0" lang="en-US" altLang="ja-JP" sz="1600" b="1">
                <a:latin typeface="Calibri" pitchFamily="34" charset="0"/>
              </a:rPr>
              <a:t>Visit Allianz website for a Quick Quote</a:t>
            </a:r>
          </a:p>
        </p:txBody>
      </p:sp>
      <p:pic>
        <p:nvPicPr>
          <p:cNvPr id="26634" name="Picture 3"/>
          <p:cNvPicPr>
            <a:picLocks noChangeAspect="1" noChangeArrowheads="1"/>
          </p:cNvPicPr>
          <p:nvPr/>
        </p:nvPicPr>
        <p:blipFill>
          <a:blip r:embed="rId5"/>
          <a:srcRect/>
          <a:stretch>
            <a:fillRect/>
          </a:stretch>
        </p:blipFill>
        <p:spPr bwMode="auto">
          <a:xfrm>
            <a:off x="152400" y="3200400"/>
            <a:ext cx="5943600" cy="2593975"/>
          </a:xfrm>
          <a:prstGeom prst="rect">
            <a:avLst/>
          </a:prstGeom>
          <a:noFill/>
          <a:ln w="9525">
            <a:noFill/>
            <a:miter lim="800000"/>
            <a:headEnd/>
            <a:tailEnd/>
          </a:ln>
        </p:spPr>
      </p:pic>
      <p:sp>
        <p:nvSpPr>
          <p:cNvPr id="26635" name="TextBox 11"/>
          <p:cNvSpPr txBox="1">
            <a:spLocks noChangeArrowheads="1"/>
          </p:cNvSpPr>
          <p:nvPr/>
        </p:nvSpPr>
        <p:spPr bwMode="auto">
          <a:xfrm>
            <a:off x="177800" y="2378075"/>
            <a:ext cx="3886200" cy="584200"/>
          </a:xfrm>
          <a:prstGeom prst="rect">
            <a:avLst/>
          </a:prstGeom>
          <a:noFill/>
          <a:ln w="9525">
            <a:noFill/>
            <a:miter lim="800000"/>
            <a:headEnd/>
            <a:tailEnd/>
          </a:ln>
        </p:spPr>
        <p:txBody>
          <a:bodyPr>
            <a:spAutoFit/>
          </a:bodyPr>
          <a:lstStyle/>
          <a:p>
            <a:pPr>
              <a:lnSpc>
                <a:spcPct val="200000"/>
              </a:lnSpc>
            </a:pPr>
            <a:r>
              <a:rPr kumimoji="0" lang="en-US" altLang="ja-JP" sz="1600">
                <a:latin typeface="Calibri" pitchFamily="34" charset="0"/>
                <a:hlinkClick r:id="rId6"/>
              </a:rPr>
              <a:t>https://www.oshcallianzassistance.com.au/</a:t>
            </a:r>
            <a:endParaRPr kumimoji="0" lang="en-US" altLang="ja-JP" sz="1600">
              <a:latin typeface="Calibri" pitchFamily="34" charset="0"/>
            </a:endParaRPr>
          </a:p>
        </p:txBody>
      </p:sp>
      <p:pic>
        <p:nvPicPr>
          <p:cNvPr id="26636" name="Picture 12"/>
          <p:cNvPicPr>
            <a:picLocks noChangeAspect="1"/>
          </p:cNvPicPr>
          <p:nvPr/>
        </p:nvPicPr>
        <p:blipFill>
          <a:blip r:embed="rId7"/>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304800" y="1752600"/>
            <a:ext cx="2705100" cy="2614613"/>
          </a:xfrm>
          <a:prstGeom prst="rect">
            <a:avLst/>
          </a:prstGeom>
          <a:noFill/>
          <a:ln w="9525">
            <a:noFill/>
            <a:miter lim="800000"/>
            <a:headEnd/>
            <a:tailEnd/>
          </a:ln>
        </p:spPr>
      </p:pic>
      <p:pic>
        <p:nvPicPr>
          <p:cNvPr id="27650" name="Picture 2"/>
          <p:cNvPicPr>
            <a:picLocks noChangeAspect="1" noChangeArrowheads="1"/>
          </p:cNvPicPr>
          <p:nvPr/>
        </p:nvPicPr>
        <p:blipFill>
          <a:blip r:embed="rId3"/>
          <a:srcRect/>
          <a:stretch>
            <a:fillRect/>
          </a:stretch>
        </p:blipFill>
        <p:spPr bwMode="auto">
          <a:xfrm>
            <a:off x="-152400" y="0"/>
            <a:ext cx="9448800" cy="744538"/>
          </a:xfrm>
          <a:prstGeom prst="rect">
            <a:avLst/>
          </a:prstGeom>
          <a:noFill/>
          <a:ln w="9525">
            <a:noFill/>
            <a:miter lim="800000"/>
            <a:headEnd/>
            <a:tailEnd/>
          </a:ln>
        </p:spPr>
      </p:pic>
      <p:sp>
        <p:nvSpPr>
          <p:cNvPr id="4" name="Rectangle 3"/>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a:p>
        </p:txBody>
      </p:sp>
      <p:sp>
        <p:nvSpPr>
          <p:cNvPr id="27654" name="TextBox 4"/>
          <p:cNvSpPr txBox="1">
            <a:spLocks noChangeArrowheads="1"/>
          </p:cNvSpPr>
          <p:nvPr/>
        </p:nvSpPr>
        <p:spPr bwMode="auto">
          <a:xfrm>
            <a:off x="0" y="7112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Homestay Accommodation</a:t>
            </a:r>
            <a:endParaRPr kumimoji="0" lang="en-AU" altLang="ja-JP" sz="1400" b="1">
              <a:latin typeface="Calibri" pitchFamily="34" charset="0"/>
            </a:endParaRPr>
          </a:p>
        </p:txBody>
      </p:sp>
      <p:pic>
        <p:nvPicPr>
          <p:cNvPr id="27655" name="Picture 5"/>
          <p:cNvPicPr>
            <a:picLocks noChangeAspect="1" noChangeArrowheads="1"/>
          </p:cNvPicPr>
          <p:nvPr/>
        </p:nvPicPr>
        <p:blipFill>
          <a:blip r:embed="rId4"/>
          <a:srcRect t="15260" b="41501"/>
          <a:stretch>
            <a:fillRect/>
          </a:stretch>
        </p:blipFill>
        <p:spPr bwMode="auto">
          <a:xfrm>
            <a:off x="-152400" y="6629400"/>
            <a:ext cx="9448800" cy="323850"/>
          </a:xfrm>
          <a:prstGeom prst="rect">
            <a:avLst/>
          </a:prstGeom>
          <a:noFill/>
          <a:ln w="9525">
            <a:noFill/>
            <a:miter lim="800000"/>
            <a:headEnd/>
            <a:tailEnd/>
          </a:ln>
        </p:spPr>
      </p:pic>
      <p:sp>
        <p:nvSpPr>
          <p:cNvPr id="27656" name="TextBox 7"/>
          <p:cNvSpPr txBox="1">
            <a:spLocks noChangeArrowheads="1"/>
          </p:cNvSpPr>
          <p:nvPr/>
        </p:nvSpPr>
        <p:spPr bwMode="auto">
          <a:xfrm>
            <a:off x="369888" y="1900238"/>
            <a:ext cx="4354512" cy="2062162"/>
          </a:xfrm>
          <a:prstGeom prst="rect">
            <a:avLst/>
          </a:prstGeom>
          <a:noFill/>
          <a:ln w="9525">
            <a:noFill/>
            <a:miter lim="800000"/>
            <a:headEnd/>
            <a:tailEnd/>
          </a:ln>
        </p:spPr>
        <p:txBody>
          <a:bodyPr>
            <a:spAutoFit/>
          </a:bodyPr>
          <a:lstStyle/>
          <a:p>
            <a:pPr>
              <a:lnSpc>
                <a:spcPct val="200000"/>
              </a:lnSpc>
            </a:pPr>
            <a:r>
              <a:rPr kumimoji="0" lang="en-US" altLang="ja-JP" sz="1600">
                <a:latin typeface="Calibri" pitchFamily="34" charset="0"/>
              </a:rPr>
              <a:t>Provider: </a:t>
            </a:r>
            <a:r>
              <a:rPr kumimoji="0" lang="en-US" altLang="ja-JP" sz="1600" b="1">
                <a:latin typeface="Calibri" pitchFamily="34" charset="0"/>
              </a:rPr>
              <a:t>Australia Homestay Network (AHN)</a:t>
            </a:r>
          </a:p>
          <a:p>
            <a:pPr>
              <a:lnSpc>
                <a:spcPct val="200000"/>
              </a:lnSpc>
            </a:pPr>
            <a:r>
              <a:rPr kumimoji="0" lang="en-US" altLang="ja-JP" sz="1600">
                <a:latin typeface="Calibri" pitchFamily="34" charset="0"/>
              </a:rPr>
              <a:t>Website:  </a:t>
            </a:r>
            <a:r>
              <a:rPr kumimoji="0" lang="en-US" altLang="ja-JP" sz="1600">
                <a:latin typeface="Calibri" pitchFamily="34" charset="0"/>
                <a:hlinkClick r:id="rId5"/>
              </a:rPr>
              <a:t>http://www.homestaynetwork.org</a:t>
            </a:r>
            <a:endParaRPr kumimoji="0" lang="en-US" altLang="ja-JP" sz="1600">
              <a:latin typeface="Calibri" pitchFamily="34" charset="0"/>
            </a:endParaRPr>
          </a:p>
          <a:p>
            <a:pPr>
              <a:lnSpc>
                <a:spcPct val="200000"/>
              </a:lnSpc>
            </a:pPr>
            <a:r>
              <a:rPr kumimoji="0" lang="en-US" altLang="ja-JP" sz="1600">
                <a:latin typeface="Calibri" pitchFamily="34" charset="0"/>
              </a:rPr>
              <a:t>Contact person: Coral Wehrens  </a:t>
            </a:r>
          </a:p>
          <a:p>
            <a:pPr>
              <a:lnSpc>
                <a:spcPct val="200000"/>
              </a:lnSpc>
            </a:pPr>
            <a:r>
              <a:rPr kumimoji="0" lang="en-US" altLang="ja-JP" sz="1600">
                <a:latin typeface="Calibri" pitchFamily="34" charset="0"/>
              </a:rPr>
              <a:t>Email: coral@homestaynetwork.org</a:t>
            </a:r>
          </a:p>
        </p:txBody>
      </p:sp>
      <p:sp>
        <p:nvSpPr>
          <p:cNvPr id="27657" name="TextBox 9"/>
          <p:cNvSpPr txBox="1">
            <a:spLocks noChangeArrowheads="1"/>
          </p:cNvSpPr>
          <p:nvPr/>
        </p:nvSpPr>
        <p:spPr bwMode="auto">
          <a:xfrm>
            <a:off x="304800" y="4419600"/>
            <a:ext cx="4514850" cy="2246769"/>
          </a:xfrm>
          <a:prstGeom prst="rect">
            <a:avLst/>
          </a:prstGeom>
          <a:noFill/>
          <a:ln w="9525">
            <a:noFill/>
            <a:miter lim="800000"/>
            <a:headEnd/>
            <a:tailEnd/>
          </a:ln>
        </p:spPr>
        <p:txBody>
          <a:bodyPr>
            <a:spAutoFit/>
          </a:bodyPr>
          <a:lstStyle/>
          <a:p>
            <a:pPr marL="171450" indent="-171450">
              <a:lnSpc>
                <a:spcPct val="200000"/>
              </a:lnSpc>
              <a:buFont typeface="Wingdings" pitchFamily="2" charset="2"/>
              <a:buChar char="ü"/>
            </a:pPr>
            <a:r>
              <a:rPr kumimoji="0" lang="ja-JP" altLang="en-US" sz="1400" dirty="0">
                <a:latin typeface="Calibri" pitchFamily="34" charset="0"/>
              </a:rPr>
              <a:t>ホームステ</a:t>
            </a:r>
            <a:r>
              <a:rPr kumimoji="0" lang="ja-JP" altLang="en-US" sz="1400" dirty="0" smtClean="0">
                <a:latin typeface="Calibri" pitchFamily="34" charset="0"/>
              </a:rPr>
              <a:t>イ</a:t>
            </a:r>
            <a:r>
              <a:rPr kumimoji="0" lang="ja-JP" altLang="en-US" sz="1400" dirty="0">
                <a:latin typeface="Calibri" pitchFamily="34" charset="0"/>
              </a:rPr>
              <a:t>紹</a:t>
            </a:r>
            <a:r>
              <a:rPr kumimoji="0" lang="ja-JP" altLang="en-US" sz="1400" dirty="0" smtClean="0">
                <a:latin typeface="Calibri" pitchFamily="34" charset="0"/>
              </a:rPr>
              <a:t>介料</a:t>
            </a:r>
            <a:r>
              <a:rPr kumimoji="0" lang="en-US" altLang="ja-JP" sz="1400" dirty="0" smtClean="0">
                <a:latin typeface="Calibri" pitchFamily="34" charset="0"/>
              </a:rPr>
              <a:t>240</a:t>
            </a:r>
            <a:r>
              <a:rPr kumimoji="0" lang="ja-JP" altLang="en-US" sz="1400" dirty="0" smtClean="0">
                <a:latin typeface="Calibri" pitchFamily="34" charset="0"/>
              </a:rPr>
              <a:t>ドル</a:t>
            </a:r>
            <a:endParaRPr kumimoji="0" lang="en-US" altLang="ja-JP" sz="1400" dirty="0">
              <a:latin typeface="Calibri" pitchFamily="34" charset="0"/>
            </a:endParaRPr>
          </a:p>
          <a:p>
            <a:pPr marL="171450" indent="-171450">
              <a:lnSpc>
                <a:spcPct val="200000"/>
              </a:lnSpc>
              <a:buFont typeface="Wingdings" pitchFamily="2" charset="2"/>
              <a:buChar char="ü"/>
            </a:pPr>
            <a:r>
              <a:rPr kumimoji="0" lang="ja-JP" altLang="en-US" sz="1400" dirty="0" smtClean="0">
                <a:latin typeface="Calibri" pitchFamily="34" charset="0"/>
              </a:rPr>
              <a:t>お申込は</a:t>
            </a:r>
            <a:r>
              <a:rPr kumimoji="0" lang="en-US" altLang="ja-JP" sz="1400" dirty="0" smtClean="0">
                <a:latin typeface="Calibri" pitchFamily="34" charset="0"/>
              </a:rPr>
              <a:t>4</a:t>
            </a:r>
            <a:r>
              <a:rPr kumimoji="0" lang="ja-JP" altLang="en-US" sz="1400" dirty="0" smtClean="0">
                <a:latin typeface="Calibri" pitchFamily="34" charset="0"/>
              </a:rPr>
              <a:t>週間から</a:t>
            </a:r>
            <a:endParaRPr kumimoji="0" lang="en-US" altLang="ja-JP" sz="1400" dirty="0" smtClean="0">
              <a:latin typeface="Calibri" pitchFamily="34" charset="0"/>
            </a:endParaRPr>
          </a:p>
          <a:p>
            <a:pPr marL="171450" indent="-171450">
              <a:lnSpc>
                <a:spcPct val="200000"/>
              </a:lnSpc>
              <a:buFont typeface="Wingdings" pitchFamily="2" charset="2"/>
              <a:buChar char="ü"/>
            </a:pPr>
            <a:r>
              <a:rPr kumimoji="0" lang="ja-JP" altLang="en-US" sz="1400" dirty="0" smtClean="0">
                <a:latin typeface="Calibri" pitchFamily="34" charset="0"/>
              </a:rPr>
              <a:t>お</a:t>
            </a:r>
            <a:r>
              <a:rPr kumimoji="0" lang="ja-JP" altLang="en-US" sz="1400" dirty="0">
                <a:latin typeface="Calibri" pitchFamily="34" charset="0"/>
              </a:rPr>
              <a:t>申込み手順</a:t>
            </a:r>
            <a:r>
              <a:rPr kumimoji="0" lang="en-US" altLang="ja-JP" sz="1400" dirty="0">
                <a:latin typeface="Calibri" pitchFamily="34" charset="0"/>
              </a:rPr>
              <a:t>:  “Homestay Application Form” </a:t>
            </a:r>
            <a:r>
              <a:rPr kumimoji="0" lang="ja-JP" altLang="en-US" sz="1400" dirty="0">
                <a:latin typeface="Calibri" pitchFamily="34" charset="0"/>
              </a:rPr>
              <a:t>のご記入後、 “</a:t>
            </a:r>
            <a:r>
              <a:rPr kumimoji="0" lang="en-US" altLang="ja-JP" sz="1400" dirty="0">
                <a:latin typeface="Calibri" pitchFamily="34" charset="0"/>
              </a:rPr>
              <a:t>Student Application Form”</a:t>
            </a:r>
            <a:r>
              <a:rPr kumimoji="0" lang="ja-JP" altLang="en-US" sz="1400" dirty="0">
                <a:latin typeface="Calibri" pitchFamily="34" charset="0"/>
              </a:rPr>
              <a:t>とともにこちらへ御返送いただきます。</a:t>
            </a:r>
          </a:p>
        </p:txBody>
      </p:sp>
      <p:pic>
        <p:nvPicPr>
          <p:cNvPr id="27658" name="Picture 2"/>
          <p:cNvPicPr>
            <a:picLocks noChangeAspect="1" noChangeArrowheads="1"/>
          </p:cNvPicPr>
          <p:nvPr/>
        </p:nvPicPr>
        <p:blipFill>
          <a:blip r:embed="rId6"/>
          <a:srcRect/>
          <a:stretch>
            <a:fillRect/>
          </a:stretch>
        </p:blipFill>
        <p:spPr bwMode="auto">
          <a:xfrm>
            <a:off x="5210175" y="2149475"/>
            <a:ext cx="3476625" cy="3260725"/>
          </a:xfrm>
          <a:prstGeom prst="rect">
            <a:avLst/>
          </a:prstGeom>
          <a:noFill/>
          <a:ln w="9525">
            <a:noFill/>
            <a:miter lim="800000"/>
            <a:headEnd/>
            <a:tailEnd/>
          </a:ln>
        </p:spPr>
      </p:pic>
      <p:pic>
        <p:nvPicPr>
          <p:cNvPr id="27659" name="Picture 11"/>
          <p:cNvPicPr>
            <a:picLocks noChangeAspect="1"/>
          </p:cNvPicPr>
          <p:nvPr/>
        </p:nvPicPr>
        <p:blipFill>
          <a:blip r:embed="rId7"/>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304800" y="1752600"/>
            <a:ext cx="2705100" cy="2614613"/>
          </a:xfrm>
          <a:prstGeom prst="rect">
            <a:avLst/>
          </a:prstGeom>
          <a:noFill/>
          <a:ln w="9525">
            <a:noFill/>
            <a:miter lim="800000"/>
            <a:headEnd/>
            <a:tailEnd/>
          </a:ln>
        </p:spPr>
      </p:pic>
      <p:pic>
        <p:nvPicPr>
          <p:cNvPr id="28674" name="Picture 2"/>
          <p:cNvPicPr>
            <a:picLocks noChangeAspect="1" noChangeArrowheads="1"/>
          </p:cNvPicPr>
          <p:nvPr/>
        </p:nvPicPr>
        <p:blipFill>
          <a:blip r:embed="rId3"/>
          <a:srcRect/>
          <a:stretch>
            <a:fillRect/>
          </a:stretch>
        </p:blipFill>
        <p:spPr bwMode="auto">
          <a:xfrm>
            <a:off x="-152400" y="0"/>
            <a:ext cx="9448800" cy="744538"/>
          </a:xfrm>
          <a:prstGeom prst="rect">
            <a:avLst/>
          </a:prstGeom>
          <a:noFill/>
          <a:ln w="9525">
            <a:noFill/>
            <a:miter lim="800000"/>
            <a:headEnd/>
            <a:tailEnd/>
          </a:ln>
        </p:spPr>
      </p:pic>
      <p:sp>
        <p:nvSpPr>
          <p:cNvPr id="4" name="Rectangle 3"/>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a:p>
        </p:txBody>
      </p:sp>
      <p:sp>
        <p:nvSpPr>
          <p:cNvPr id="28678" name="TextBox 4"/>
          <p:cNvSpPr txBox="1">
            <a:spLocks noChangeArrowheads="1"/>
          </p:cNvSpPr>
          <p:nvPr/>
        </p:nvSpPr>
        <p:spPr bwMode="auto">
          <a:xfrm>
            <a:off x="0" y="7112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Bank Account</a:t>
            </a:r>
            <a:endParaRPr kumimoji="0" lang="en-AU" altLang="ja-JP" sz="1400" b="1">
              <a:latin typeface="Calibri" pitchFamily="34" charset="0"/>
            </a:endParaRPr>
          </a:p>
        </p:txBody>
      </p:sp>
      <p:pic>
        <p:nvPicPr>
          <p:cNvPr id="28679" name="Picture 5"/>
          <p:cNvPicPr>
            <a:picLocks noChangeAspect="1" noChangeArrowheads="1"/>
          </p:cNvPicPr>
          <p:nvPr/>
        </p:nvPicPr>
        <p:blipFill>
          <a:blip r:embed="rId4"/>
          <a:srcRect t="15260" b="41501"/>
          <a:stretch>
            <a:fillRect/>
          </a:stretch>
        </p:blipFill>
        <p:spPr bwMode="auto">
          <a:xfrm>
            <a:off x="-152400" y="6629400"/>
            <a:ext cx="9448800" cy="323850"/>
          </a:xfrm>
          <a:prstGeom prst="rect">
            <a:avLst/>
          </a:prstGeom>
          <a:noFill/>
          <a:ln w="9525">
            <a:noFill/>
            <a:miter lim="800000"/>
            <a:headEnd/>
            <a:tailEnd/>
          </a:ln>
        </p:spPr>
      </p:pic>
      <p:sp>
        <p:nvSpPr>
          <p:cNvPr id="28680" name="TextBox 7"/>
          <p:cNvSpPr txBox="1">
            <a:spLocks noChangeArrowheads="1"/>
          </p:cNvSpPr>
          <p:nvPr/>
        </p:nvSpPr>
        <p:spPr bwMode="auto">
          <a:xfrm>
            <a:off x="304800" y="1981200"/>
            <a:ext cx="4648200" cy="2738438"/>
          </a:xfrm>
          <a:prstGeom prst="rect">
            <a:avLst/>
          </a:prstGeom>
          <a:noFill/>
          <a:ln w="9525">
            <a:noFill/>
            <a:miter lim="800000"/>
            <a:headEnd/>
            <a:tailEnd/>
          </a:ln>
        </p:spPr>
        <p:txBody>
          <a:bodyPr>
            <a:spAutoFit/>
          </a:bodyPr>
          <a:lstStyle/>
          <a:p>
            <a:pPr>
              <a:lnSpc>
                <a:spcPct val="200000"/>
              </a:lnSpc>
            </a:pPr>
            <a:r>
              <a:rPr kumimoji="0" lang="en-US" altLang="ja-JP" sz="1600">
                <a:latin typeface="Calibri" pitchFamily="34" charset="0"/>
              </a:rPr>
              <a:t>Bank: Commonwealth Bank</a:t>
            </a:r>
          </a:p>
          <a:p>
            <a:pPr>
              <a:lnSpc>
                <a:spcPct val="200000"/>
              </a:lnSpc>
            </a:pPr>
            <a:r>
              <a:rPr kumimoji="0" lang="en-US" altLang="ja-JP" sz="1600">
                <a:latin typeface="Calibri" pitchFamily="34" charset="0"/>
              </a:rPr>
              <a:t>Website: </a:t>
            </a:r>
            <a:r>
              <a:rPr kumimoji="0" lang="en-US" altLang="ja-JP" sz="1600">
                <a:latin typeface="Calibri" pitchFamily="34" charset="0"/>
                <a:hlinkClick r:id="rId5"/>
              </a:rPr>
              <a:t>http://www.commbank.com.au/</a:t>
            </a:r>
            <a:endParaRPr kumimoji="0" lang="en-US" altLang="ja-JP" sz="1600">
              <a:latin typeface="Calibri" pitchFamily="34" charset="0"/>
            </a:endParaRPr>
          </a:p>
          <a:p>
            <a:pPr>
              <a:lnSpc>
                <a:spcPct val="200000"/>
              </a:lnSpc>
            </a:pPr>
            <a:r>
              <a:rPr kumimoji="0" lang="en-US" altLang="ja-JP" sz="1600">
                <a:latin typeface="Calibri" pitchFamily="34" charset="0"/>
              </a:rPr>
              <a:t>Contact person: Giang Nguyen</a:t>
            </a:r>
          </a:p>
          <a:p>
            <a:pPr>
              <a:lnSpc>
                <a:spcPct val="200000"/>
              </a:lnSpc>
            </a:pPr>
            <a:r>
              <a:rPr kumimoji="0" lang="en-US" altLang="ja-JP" sz="1600">
                <a:latin typeface="Calibri" pitchFamily="34" charset="0"/>
              </a:rPr>
              <a:t>Email: </a:t>
            </a:r>
            <a:r>
              <a:rPr kumimoji="0" lang="en-US" altLang="ja-JP" sz="1600">
                <a:latin typeface="Calibri" pitchFamily="34" charset="0"/>
                <a:hlinkClick r:id="rId6"/>
              </a:rPr>
              <a:t>giang.nguyen@cba.com.au</a:t>
            </a:r>
            <a:endParaRPr kumimoji="0" lang="en-US" altLang="ja-JP" sz="1600">
              <a:latin typeface="Calibri" pitchFamily="34" charset="0"/>
            </a:endParaRPr>
          </a:p>
          <a:p>
            <a:pPr>
              <a:lnSpc>
                <a:spcPct val="200000"/>
              </a:lnSpc>
            </a:pPr>
            <a:r>
              <a:rPr kumimoji="0" lang="en-US" altLang="ja-JP" sz="1600">
                <a:latin typeface="Calibri" pitchFamily="34" charset="0"/>
              </a:rPr>
              <a:t>Phone: +61 434 266 780</a:t>
            </a:r>
          </a:p>
          <a:p>
            <a:endParaRPr kumimoji="0" lang="en-US" altLang="ja-JP" sz="1200">
              <a:latin typeface="Calibri" pitchFamily="34" charset="0"/>
            </a:endParaRPr>
          </a:p>
        </p:txBody>
      </p:sp>
      <p:sp>
        <p:nvSpPr>
          <p:cNvPr id="28681" name="TextBox 8"/>
          <p:cNvSpPr txBox="1">
            <a:spLocks noChangeArrowheads="1"/>
          </p:cNvSpPr>
          <p:nvPr/>
        </p:nvSpPr>
        <p:spPr bwMode="auto">
          <a:xfrm>
            <a:off x="4572000" y="2209800"/>
            <a:ext cx="4462463" cy="1570038"/>
          </a:xfrm>
          <a:prstGeom prst="rect">
            <a:avLst/>
          </a:prstGeom>
          <a:noFill/>
          <a:ln w="9525">
            <a:noFill/>
            <a:miter lim="800000"/>
            <a:headEnd/>
            <a:tailEnd/>
          </a:ln>
        </p:spPr>
        <p:txBody>
          <a:bodyPr>
            <a:spAutoFit/>
          </a:bodyPr>
          <a:lstStyle/>
          <a:p>
            <a:pPr marL="171450" indent="-171450">
              <a:lnSpc>
                <a:spcPct val="200000"/>
              </a:lnSpc>
              <a:buFont typeface="Wingdings" pitchFamily="2" charset="2"/>
              <a:buChar char="ü"/>
            </a:pPr>
            <a:r>
              <a:rPr kumimoji="0" lang="en-US" altLang="ja-JP" sz="1600">
                <a:latin typeface="Calibri" pitchFamily="34" charset="0"/>
              </a:rPr>
              <a:t>Chambers</a:t>
            </a:r>
            <a:r>
              <a:rPr kumimoji="0" lang="ja-JP" altLang="en-US" sz="1600">
                <a:latin typeface="Calibri" pitchFamily="34" charset="0"/>
              </a:rPr>
              <a:t>の学生は到着前に銀行口座開設ができます。くわしくは直接 </a:t>
            </a:r>
            <a:r>
              <a:rPr kumimoji="0" lang="en-US" altLang="ja-JP" sz="1600">
                <a:latin typeface="Calibri" pitchFamily="34" charset="0"/>
              </a:rPr>
              <a:t>Ms. Giang Nguyen</a:t>
            </a:r>
            <a:r>
              <a:rPr kumimoji="0" lang="ja-JP" altLang="en-US" sz="1600">
                <a:latin typeface="Calibri" pitchFamily="34" charset="0"/>
              </a:rPr>
              <a:t>までご連絡ください。</a:t>
            </a:r>
          </a:p>
        </p:txBody>
      </p:sp>
      <p:pic>
        <p:nvPicPr>
          <p:cNvPr id="28682" name="Picture 4"/>
          <p:cNvPicPr>
            <a:picLocks noChangeAspect="1" noChangeArrowheads="1"/>
          </p:cNvPicPr>
          <p:nvPr/>
        </p:nvPicPr>
        <p:blipFill>
          <a:blip r:embed="rId7"/>
          <a:srcRect/>
          <a:stretch>
            <a:fillRect/>
          </a:stretch>
        </p:blipFill>
        <p:spPr bwMode="auto">
          <a:xfrm>
            <a:off x="261938" y="5532438"/>
            <a:ext cx="3468687" cy="863600"/>
          </a:xfrm>
          <a:prstGeom prst="rect">
            <a:avLst/>
          </a:prstGeom>
          <a:noFill/>
          <a:ln w="9525">
            <a:noFill/>
            <a:miter lim="800000"/>
            <a:headEnd/>
            <a:tailEnd/>
          </a:ln>
        </p:spPr>
      </p:pic>
      <p:pic>
        <p:nvPicPr>
          <p:cNvPr id="28683" name="Picture 10"/>
          <p:cNvPicPr>
            <a:picLocks noChangeAspect="1"/>
          </p:cNvPicPr>
          <p:nvPr/>
        </p:nvPicPr>
        <p:blipFill>
          <a:blip r:embed="rId8"/>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
          <p:cNvPicPr>
            <a:picLocks noChangeAspect="1" noChangeArrowheads="1"/>
          </p:cNvPicPr>
          <p:nvPr/>
        </p:nvPicPr>
        <p:blipFill>
          <a:blip r:embed="rId3"/>
          <a:srcRect/>
          <a:stretch>
            <a:fillRect/>
          </a:stretch>
        </p:blipFill>
        <p:spPr bwMode="auto">
          <a:xfrm>
            <a:off x="7808913" y="2565400"/>
            <a:ext cx="1131887" cy="1092200"/>
          </a:xfrm>
          <a:prstGeom prst="rect">
            <a:avLst/>
          </a:prstGeom>
          <a:noFill/>
          <a:ln w="9525">
            <a:noFill/>
            <a:miter lim="800000"/>
            <a:headEnd/>
            <a:tailEnd/>
          </a:ln>
        </p:spPr>
      </p:pic>
      <p:pic>
        <p:nvPicPr>
          <p:cNvPr id="15362" name="Picture 7"/>
          <p:cNvPicPr>
            <a:picLocks noChangeAspect="1" noChangeArrowheads="1"/>
          </p:cNvPicPr>
          <p:nvPr/>
        </p:nvPicPr>
        <p:blipFill>
          <a:blip r:embed="rId3"/>
          <a:srcRect/>
          <a:stretch>
            <a:fillRect/>
          </a:stretch>
        </p:blipFill>
        <p:spPr bwMode="auto">
          <a:xfrm>
            <a:off x="7264400" y="3716338"/>
            <a:ext cx="1439863" cy="1389062"/>
          </a:xfrm>
          <a:prstGeom prst="rect">
            <a:avLst/>
          </a:prstGeom>
          <a:noFill/>
          <a:ln w="9525">
            <a:noFill/>
            <a:miter lim="800000"/>
            <a:headEnd/>
            <a:tailEnd/>
          </a:ln>
        </p:spPr>
      </p:pic>
      <p:pic>
        <p:nvPicPr>
          <p:cNvPr id="15363" name="Picture 7"/>
          <p:cNvPicPr>
            <a:picLocks noChangeAspect="1" noChangeArrowheads="1"/>
          </p:cNvPicPr>
          <p:nvPr/>
        </p:nvPicPr>
        <p:blipFill>
          <a:blip r:embed="rId3"/>
          <a:srcRect/>
          <a:stretch>
            <a:fillRect/>
          </a:stretch>
        </p:blipFill>
        <p:spPr bwMode="auto">
          <a:xfrm>
            <a:off x="4216400" y="2854325"/>
            <a:ext cx="1304925" cy="1260475"/>
          </a:xfrm>
          <a:prstGeom prst="rect">
            <a:avLst/>
          </a:prstGeom>
          <a:noFill/>
          <a:ln w="9525">
            <a:noFill/>
            <a:miter lim="800000"/>
            <a:headEnd/>
            <a:tailEnd/>
          </a:ln>
        </p:spPr>
      </p:pic>
      <p:pic>
        <p:nvPicPr>
          <p:cNvPr id="15364" name="Picture 7"/>
          <p:cNvPicPr>
            <a:picLocks noChangeAspect="1" noChangeArrowheads="1"/>
          </p:cNvPicPr>
          <p:nvPr/>
        </p:nvPicPr>
        <p:blipFill>
          <a:blip r:embed="rId3"/>
          <a:srcRect/>
          <a:stretch>
            <a:fillRect/>
          </a:stretch>
        </p:blipFill>
        <p:spPr bwMode="auto">
          <a:xfrm>
            <a:off x="6280150" y="2486025"/>
            <a:ext cx="1212850" cy="1171575"/>
          </a:xfrm>
          <a:prstGeom prst="rect">
            <a:avLst/>
          </a:prstGeom>
          <a:noFill/>
          <a:ln w="9525">
            <a:noFill/>
            <a:miter lim="800000"/>
            <a:headEnd/>
            <a:tailEnd/>
          </a:ln>
        </p:spPr>
      </p:pic>
      <p:pic>
        <p:nvPicPr>
          <p:cNvPr id="15365" name="Picture 7"/>
          <p:cNvPicPr>
            <a:picLocks noChangeAspect="1" noChangeArrowheads="1"/>
          </p:cNvPicPr>
          <p:nvPr/>
        </p:nvPicPr>
        <p:blipFill>
          <a:blip r:embed="rId3"/>
          <a:srcRect/>
          <a:stretch>
            <a:fillRect/>
          </a:stretch>
        </p:blipFill>
        <p:spPr bwMode="auto">
          <a:xfrm>
            <a:off x="4114800" y="4297363"/>
            <a:ext cx="1625600" cy="1570037"/>
          </a:xfrm>
          <a:prstGeom prst="rect">
            <a:avLst/>
          </a:prstGeom>
          <a:noFill/>
          <a:ln w="9525">
            <a:noFill/>
            <a:miter lim="800000"/>
            <a:headEnd/>
            <a:tailEnd/>
          </a:ln>
        </p:spPr>
      </p:pic>
      <p:pic>
        <p:nvPicPr>
          <p:cNvPr id="15366" name="Picture 2"/>
          <p:cNvPicPr>
            <a:picLocks noChangeAspect="1" noChangeArrowheads="1"/>
          </p:cNvPicPr>
          <p:nvPr/>
        </p:nvPicPr>
        <p:blipFill>
          <a:blip r:embed="rId4"/>
          <a:srcRect/>
          <a:stretch>
            <a:fillRect/>
          </a:stretch>
        </p:blipFill>
        <p:spPr bwMode="auto">
          <a:xfrm>
            <a:off x="-152400" y="0"/>
            <a:ext cx="9448800" cy="744538"/>
          </a:xfrm>
          <a:prstGeom prst="rect">
            <a:avLst/>
          </a:prstGeom>
          <a:noFill/>
          <a:ln w="9525">
            <a:noFill/>
            <a:miter lim="800000"/>
            <a:headEnd/>
            <a:tailEnd/>
          </a:ln>
        </p:spPr>
      </p:pic>
      <p:sp>
        <p:nvSpPr>
          <p:cNvPr id="8" name="Rectangle 7"/>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15370" name="TextBox 8"/>
          <p:cNvSpPr txBox="1">
            <a:spLocks noChangeArrowheads="1"/>
          </p:cNvSpPr>
          <p:nvPr/>
        </p:nvSpPr>
        <p:spPr bwMode="auto">
          <a:xfrm>
            <a:off x="0" y="7620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WHY STUDY IN MELBOURNE ?</a:t>
            </a:r>
            <a:endParaRPr kumimoji="0" lang="en-AU" altLang="ja-JP" sz="3200" b="1">
              <a:latin typeface="Calibri" pitchFamily="34" charset="0"/>
            </a:endParaRPr>
          </a:p>
        </p:txBody>
      </p:sp>
      <p:pic>
        <p:nvPicPr>
          <p:cNvPr id="15371" name="Picture 2"/>
          <p:cNvPicPr>
            <a:picLocks noChangeAspect="1" noChangeArrowheads="1"/>
          </p:cNvPicPr>
          <p:nvPr/>
        </p:nvPicPr>
        <p:blipFill>
          <a:blip r:embed="rId5"/>
          <a:srcRect r="9418"/>
          <a:stretch>
            <a:fillRect/>
          </a:stretch>
        </p:blipFill>
        <p:spPr bwMode="auto">
          <a:xfrm>
            <a:off x="228600" y="1524000"/>
            <a:ext cx="3692525" cy="2286000"/>
          </a:xfrm>
          <a:prstGeom prst="rect">
            <a:avLst/>
          </a:prstGeom>
          <a:noFill/>
          <a:ln w="9525">
            <a:noFill/>
            <a:miter lim="800000"/>
            <a:headEnd/>
            <a:tailEnd/>
          </a:ln>
        </p:spPr>
      </p:pic>
      <p:pic>
        <p:nvPicPr>
          <p:cNvPr id="15372" name="Picture 3"/>
          <p:cNvPicPr>
            <a:picLocks noChangeAspect="1" noChangeArrowheads="1"/>
          </p:cNvPicPr>
          <p:nvPr/>
        </p:nvPicPr>
        <p:blipFill>
          <a:blip r:embed="rId6"/>
          <a:srcRect/>
          <a:stretch>
            <a:fillRect/>
          </a:stretch>
        </p:blipFill>
        <p:spPr bwMode="auto">
          <a:xfrm>
            <a:off x="219075" y="3925888"/>
            <a:ext cx="3683000" cy="2897187"/>
          </a:xfrm>
          <a:prstGeom prst="rect">
            <a:avLst/>
          </a:prstGeom>
          <a:noFill/>
          <a:ln w="9525">
            <a:noFill/>
            <a:miter lim="800000"/>
            <a:headEnd/>
            <a:tailEnd/>
          </a:ln>
        </p:spPr>
      </p:pic>
      <p:pic>
        <p:nvPicPr>
          <p:cNvPr id="15373" name="Picture 5"/>
          <p:cNvPicPr>
            <a:picLocks noChangeAspect="1" noChangeArrowheads="1"/>
          </p:cNvPicPr>
          <p:nvPr/>
        </p:nvPicPr>
        <p:blipFill>
          <a:blip r:embed="rId7"/>
          <a:srcRect l="44937" t="12494" b="43753"/>
          <a:stretch>
            <a:fillRect/>
          </a:stretch>
        </p:blipFill>
        <p:spPr bwMode="auto">
          <a:xfrm>
            <a:off x="4192588" y="1524000"/>
            <a:ext cx="2208212" cy="604838"/>
          </a:xfrm>
          <a:prstGeom prst="rect">
            <a:avLst/>
          </a:prstGeom>
          <a:noFill/>
          <a:ln w="9525">
            <a:noFill/>
            <a:miter lim="800000"/>
            <a:headEnd/>
            <a:tailEnd/>
          </a:ln>
        </p:spPr>
      </p:pic>
      <p:sp>
        <p:nvSpPr>
          <p:cNvPr id="13" name="TextBox 12"/>
          <p:cNvSpPr txBox="1"/>
          <p:nvPr/>
        </p:nvSpPr>
        <p:spPr>
          <a:xfrm>
            <a:off x="6381750" y="2667000"/>
            <a:ext cx="1035050" cy="46196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ja-JP" altLang="en-US" sz="1200" b="1" dirty="0"/>
              <a:t>世界一住みやすい都市</a:t>
            </a:r>
            <a:endParaRPr kumimoji="0" lang="en-US" sz="1200" b="1" dirty="0"/>
          </a:p>
        </p:txBody>
      </p:sp>
      <p:sp>
        <p:nvSpPr>
          <p:cNvPr id="17" name="TextBox 16"/>
          <p:cNvSpPr txBox="1"/>
          <p:nvPr/>
        </p:nvSpPr>
        <p:spPr>
          <a:xfrm>
            <a:off x="7874000" y="2651125"/>
            <a:ext cx="1047750" cy="6461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ja-JP" altLang="en-US" sz="1200" dirty="0"/>
              <a:t>多くの大学が集まる</a:t>
            </a:r>
            <a:endParaRPr kumimoji="0" lang="en-US" altLang="ja-JP" sz="1200" dirty="0"/>
          </a:p>
          <a:p>
            <a:pPr algn="ctr" fontAlgn="auto">
              <a:spcBef>
                <a:spcPts val="0"/>
              </a:spcBef>
              <a:spcAft>
                <a:spcPts val="0"/>
              </a:spcAft>
              <a:defRPr/>
            </a:pPr>
            <a:r>
              <a:rPr kumimoji="0" lang="ja-JP" altLang="en-US" sz="1200" dirty="0"/>
              <a:t>学生の街</a:t>
            </a:r>
            <a:endParaRPr kumimoji="0" lang="en-GB" sz="1200" dirty="0"/>
          </a:p>
        </p:txBody>
      </p:sp>
      <p:sp>
        <p:nvSpPr>
          <p:cNvPr id="22" name="TextBox 21"/>
          <p:cNvSpPr txBox="1"/>
          <p:nvPr/>
        </p:nvSpPr>
        <p:spPr>
          <a:xfrm>
            <a:off x="4297363" y="3048000"/>
            <a:ext cx="1143000" cy="46196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ja-JP" altLang="en-US" sz="1200" dirty="0"/>
              <a:t>国際色豊かな多国籍文化</a:t>
            </a:r>
            <a:endParaRPr kumimoji="0" lang="en-GB" sz="1200" dirty="0"/>
          </a:p>
        </p:txBody>
      </p:sp>
      <p:sp>
        <p:nvSpPr>
          <p:cNvPr id="24" name="TextBox 23"/>
          <p:cNvSpPr txBox="1"/>
          <p:nvPr/>
        </p:nvSpPr>
        <p:spPr>
          <a:xfrm>
            <a:off x="4140200" y="4525963"/>
            <a:ext cx="1600200" cy="64611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ja-JP" altLang="en-US" sz="1200" dirty="0"/>
              <a:t>世界的に有名な</a:t>
            </a:r>
            <a:r>
              <a:rPr kumimoji="0" lang="en-US" altLang="ja-JP" sz="1200" dirty="0"/>
              <a:t>F1</a:t>
            </a:r>
            <a:r>
              <a:rPr kumimoji="0" lang="ja-JP" altLang="en-US" sz="1200" dirty="0"/>
              <a:t>やテニスのオーストラリアオープンも行われる</a:t>
            </a:r>
            <a:endParaRPr kumimoji="0" lang="en-GB" sz="1200" dirty="0"/>
          </a:p>
        </p:txBody>
      </p:sp>
      <p:sp>
        <p:nvSpPr>
          <p:cNvPr id="25" name="TextBox 24"/>
          <p:cNvSpPr txBox="1"/>
          <p:nvPr/>
        </p:nvSpPr>
        <p:spPr>
          <a:xfrm>
            <a:off x="7394575" y="4048125"/>
            <a:ext cx="1179513" cy="6461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ja-JP" altLang="en-US" sz="1200" dirty="0"/>
              <a:t>様々なものが手に入る買い物も楽しめる街</a:t>
            </a:r>
            <a:endParaRPr kumimoji="0" lang="en-GB" sz="1200" dirty="0"/>
          </a:p>
        </p:txBody>
      </p:sp>
      <p:pic>
        <p:nvPicPr>
          <p:cNvPr id="15379" name="Picture 7"/>
          <p:cNvPicPr>
            <a:picLocks noChangeAspect="1" noChangeArrowheads="1"/>
          </p:cNvPicPr>
          <p:nvPr/>
        </p:nvPicPr>
        <p:blipFill>
          <a:blip r:embed="rId3"/>
          <a:srcRect/>
          <a:stretch>
            <a:fillRect/>
          </a:stretch>
        </p:blipFill>
        <p:spPr bwMode="auto">
          <a:xfrm>
            <a:off x="5980113" y="4013200"/>
            <a:ext cx="1131887" cy="1092200"/>
          </a:xfrm>
          <a:prstGeom prst="rect">
            <a:avLst/>
          </a:prstGeom>
          <a:noFill/>
          <a:ln w="9525">
            <a:noFill/>
            <a:miter lim="800000"/>
            <a:headEnd/>
            <a:tailEnd/>
          </a:ln>
        </p:spPr>
      </p:pic>
      <p:sp>
        <p:nvSpPr>
          <p:cNvPr id="15380" name="TextBox 29"/>
          <p:cNvSpPr txBox="1">
            <a:spLocks noChangeArrowheads="1"/>
          </p:cNvSpPr>
          <p:nvPr/>
        </p:nvSpPr>
        <p:spPr bwMode="auto">
          <a:xfrm>
            <a:off x="6008688" y="4235450"/>
            <a:ext cx="1066800" cy="461963"/>
          </a:xfrm>
          <a:prstGeom prst="rect">
            <a:avLst/>
          </a:prstGeom>
          <a:noFill/>
          <a:ln w="9525">
            <a:noFill/>
            <a:miter lim="800000"/>
            <a:headEnd/>
            <a:tailEnd/>
          </a:ln>
        </p:spPr>
        <p:txBody>
          <a:bodyPr>
            <a:spAutoFit/>
          </a:bodyPr>
          <a:lstStyle/>
          <a:p>
            <a:pPr algn="ctr"/>
            <a:r>
              <a:rPr kumimoji="0" lang="ja-JP" altLang="en-US" sz="1200">
                <a:latin typeface="Calibri" pitchFamily="34" charset="0"/>
              </a:rPr>
              <a:t>コーヒー</a:t>
            </a:r>
            <a:endParaRPr kumimoji="0" lang="en-US" altLang="ja-JP" sz="1200">
              <a:latin typeface="Calibri" pitchFamily="34" charset="0"/>
            </a:endParaRPr>
          </a:p>
          <a:p>
            <a:pPr algn="ctr"/>
            <a:r>
              <a:rPr kumimoji="0" lang="ja-JP" altLang="en-US" sz="1200">
                <a:latin typeface="Calibri" pitchFamily="34" charset="0"/>
              </a:rPr>
              <a:t>カフェ文化</a:t>
            </a:r>
            <a:endParaRPr kumimoji="0" lang="en-AU" sz="1200">
              <a:latin typeface="Calibri" pitchFamily="34" charset="0"/>
            </a:endParaRPr>
          </a:p>
        </p:txBody>
      </p:sp>
      <p:pic>
        <p:nvPicPr>
          <p:cNvPr id="15381" name="Picture 41"/>
          <p:cNvPicPr>
            <a:picLocks noChangeAspect="1" noChangeArrowheads="1"/>
          </p:cNvPicPr>
          <p:nvPr/>
        </p:nvPicPr>
        <p:blipFill>
          <a:blip r:embed="rId8"/>
          <a:srcRect t="15260" b="41501"/>
          <a:stretch>
            <a:fillRect/>
          </a:stretch>
        </p:blipFill>
        <p:spPr bwMode="auto">
          <a:xfrm>
            <a:off x="-152400" y="6629400"/>
            <a:ext cx="9448800" cy="323850"/>
          </a:xfrm>
          <a:prstGeom prst="rect">
            <a:avLst/>
          </a:prstGeom>
          <a:noFill/>
          <a:ln w="9525">
            <a:noFill/>
            <a:miter lim="800000"/>
            <a:headEnd/>
            <a:tailEnd/>
          </a:ln>
        </p:spPr>
      </p:pic>
      <p:cxnSp>
        <p:nvCxnSpPr>
          <p:cNvPr id="5" name="Straight Connector 4"/>
          <p:cNvCxnSpPr>
            <a:stCxn id="13" idx="1"/>
            <a:endCxn id="22" idx="3"/>
          </p:cNvCxnSpPr>
          <p:nvPr/>
        </p:nvCxnSpPr>
        <p:spPr>
          <a:xfrm flipH="1">
            <a:off x="5440363" y="2897188"/>
            <a:ext cx="941387"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283200" y="3340100"/>
            <a:ext cx="1143000" cy="1069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54800" y="3581400"/>
            <a:ext cx="76200"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64400" y="3484563"/>
            <a:ext cx="228600" cy="393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7" idx="1"/>
          </p:cNvCxnSpPr>
          <p:nvPr/>
        </p:nvCxnSpPr>
        <p:spPr>
          <a:xfrm>
            <a:off x="7410450" y="2854325"/>
            <a:ext cx="463550" cy="120650"/>
          </a:xfrm>
          <a:prstGeom prst="line">
            <a:avLst/>
          </a:prstGeom>
        </p:spPr>
        <p:style>
          <a:lnRef idx="1">
            <a:schemeClr val="accent1"/>
          </a:lnRef>
          <a:fillRef idx="0">
            <a:schemeClr val="accent1"/>
          </a:fillRef>
          <a:effectRef idx="0">
            <a:schemeClr val="accent1"/>
          </a:effectRef>
          <a:fontRef idx="minor">
            <a:schemeClr val="tx1"/>
          </a:fontRef>
        </p:style>
      </p:cxnSp>
      <p:pic>
        <p:nvPicPr>
          <p:cNvPr id="15387" name="Picture 27"/>
          <p:cNvPicPr>
            <a:picLocks noChangeAspect="1"/>
          </p:cNvPicPr>
          <p:nvPr/>
        </p:nvPicPr>
        <p:blipFill>
          <a:blip r:embed="rId9"/>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noChangeArrowheads="1"/>
          </p:cNvPicPr>
          <p:nvPr/>
        </p:nvPicPr>
        <p:blipFill>
          <a:blip r:embed="rId2">
            <a:duotone>
              <a:schemeClr val="accent5">
                <a:shade val="45000"/>
                <a:satMod val="135000"/>
              </a:schemeClr>
              <a:prstClr val="white"/>
            </a:duotone>
            <a:extLst/>
          </a:blip>
          <a:srcRect/>
          <a:stretch>
            <a:fillRect/>
          </a:stretch>
        </p:blipFill>
        <p:spPr bwMode="auto">
          <a:xfrm>
            <a:off x="304800" y="3956768"/>
            <a:ext cx="3637366" cy="2367832"/>
          </a:xfrm>
          <a:prstGeom prst="rect">
            <a:avLst/>
          </a:prstGeom>
          <a:noFill/>
          <a:ln>
            <a:noFill/>
          </a:ln>
          <a:effectLst/>
          <a:extLst/>
        </p:spPr>
      </p:pic>
      <p:pic>
        <p:nvPicPr>
          <p:cNvPr id="17410" name="Picture 7"/>
          <p:cNvPicPr>
            <a:picLocks noChangeAspect="1" noChangeArrowheads="1"/>
          </p:cNvPicPr>
          <p:nvPr/>
        </p:nvPicPr>
        <p:blipFill>
          <a:blip r:embed="rId3"/>
          <a:srcRect/>
          <a:stretch>
            <a:fillRect/>
          </a:stretch>
        </p:blipFill>
        <p:spPr bwMode="auto">
          <a:xfrm>
            <a:off x="5516563" y="3221038"/>
            <a:ext cx="1951037" cy="1884362"/>
          </a:xfrm>
          <a:prstGeom prst="rect">
            <a:avLst/>
          </a:prstGeom>
          <a:noFill/>
          <a:ln w="9525">
            <a:noFill/>
            <a:miter lim="800000"/>
            <a:headEnd/>
            <a:tailEnd/>
          </a:ln>
        </p:spPr>
      </p:pic>
      <p:pic>
        <p:nvPicPr>
          <p:cNvPr id="17411" name="Picture 2"/>
          <p:cNvPicPr>
            <a:picLocks noChangeAspect="1" noChangeArrowheads="1"/>
          </p:cNvPicPr>
          <p:nvPr/>
        </p:nvPicPr>
        <p:blipFill>
          <a:blip r:embed="rId4"/>
          <a:srcRect/>
          <a:stretch>
            <a:fillRect/>
          </a:stretch>
        </p:blipFill>
        <p:spPr bwMode="auto">
          <a:xfrm>
            <a:off x="-152400" y="0"/>
            <a:ext cx="9448800" cy="744538"/>
          </a:xfrm>
          <a:prstGeom prst="rect">
            <a:avLst/>
          </a:prstGeom>
          <a:noFill/>
          <a:ln w="9525">
            <a:noFill/>
            <a:miter lim="800000"/>
            <a:headEnd/>
            <a:tailEnd/>
          </a:ln>
        </p:spPr>
      </p:pic>
      <p:sp>
        <p:nvSpPr>
          <p:cNvPr id="9" name="Rectangle 8"/>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17415" name="TextBox 9"/>
          <p:cNvSpPr txBox="1">
            <a:spLocks noChangeArrowheads="1"/>
          </p:cNvSpPr>
          <p:nvPr/>
        </p:nvSpPr>
        <p:spPr bwMode="auto">
          <a:xfrm>
            <a:off x="0" y="7620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WHY STUDY AT CHAMBERS?</a:t>
            </a:r>
            <a:endParaRPr kumimoji="0" lang="en-AU" altLang="ja-JP" sz="3200" b="1">
              <a:latin typeface="Calibri" pitchFamily="34" charset="0"/>
            </a:endParaRPr>
          </a:p>
        </p:txBody>
      </p:sp>
      <p:pic>
        <p:nvPicPr>
          <p:cNvPr id="17416" name="Picture 21"/>
          <p:cNvPicPr>
            <a:picLocks noChangeAspect="1" noChangeArrowheads="1"/>
          </p:cNvPicPr>
          <p:nvPr/>
        </p:nvPicPr>
        <p:blipFill>
          <a:blip r:embed="rId5"/>
          <a:srcRect t="15260" b="41501"/>
          <a:stretch>
            <a:fillRect/>
          </a:stretch>
        </p:blipFill>
        <p:spPr bwMode="auto">
          <a:xfrm>
            <a:off x="-152400" y="6629400"/>
            <a:ext cx="9448800" cy="323850"/>
          </a:xfrm>
          <a:prstGeom prst="rect">
            <a:avLst/>
          </a:prstGeom>
          <a:noFill/>
          <a:ln w="9525">
            <a:noFill/>
            <a:miter lim="800000"/>
            <a:headEnd/>
            <a:tailEnd/>
          </a:ln>
        </p:spPr>
      </p:pic>
      <p:pic>
        <p:nvPicPr>
          <p:cNvPr id="17417" name="Picture 7"/>
          <p:cNvPicPr>
            <a:picLocks noChangeAspect="1" noChangeArrowheads="1"/>
          </p:cNvPicPr>
          <p:nvPr/>
        </p:nvPicPr>
        <p:blipFill>
          <a:blip r:embed="rId3"/>
          <a:srcRect/>
          <a:stretch>
            <a:fillRect/>
          </a:stretch>
        </p:blipFill>
        <p:spPr bwMode="auto">
          <a:xfrm>
            <a:off x="7759700" y="3109913"/>
            <a:ext cx="1376363" cy="1327150"/>
          </a:xfrm>
          <a:prstGeom prst="rect">
            <a:avLst/>
          </a:prstGeom>
          <a:noFill/>
          <a:ln w="9525">
            <a:noFill/>
            <a:miter lim="800000"/>
            <a:headEnd/>
            <a:tailEnd/>
          </a:ln>
        </p:spPr>
      </p:pic>
      <p:pic>
        <p:nvPicPr>
          <p:cNvPr id="17418" name="Picture 7"/>
          <p:cNvPicPr>
            <a:picLocks noChangeAspect="1" noChangeArrowheads="1"/>
          </p:cNvPicPr>
          <p:nvPr/>
        </p:nvPicPr>
        <p:blipFill>
          <a:blip r:embed="rId3"/>
          <a:srcRect/>
          <a:stretch>
            <a:fillRect/>
          </a:stretch>
        </p:blipFill>
        <p:spPr bwMode="auto">
          <a:xfrm>
            <a:off x="7551738" y="4554538"/>
            <a:ext cx="1439862" cy="1389062"/>
          </a:xfrm>
          <a:prstGeom prst="rect">
            <a:avLst/>
          </a:prstGeom>
          <a:noFill/>
          <a:ln w="9525">
            <a:noFill/>
            <a:miter lim="800000"/>
            <a:headEnd/>
            <a:tailEnd/>
          </a:ln>
        </p:spPr>
      </p:pic>
      <p:pic>
        <p:nvPicPr>
          <p:cNvPr id="17419" name="Picture 7"/>
          <p:cNvPicPr>
            <a:picLocks noChangeAspect="1" noChangeArrowheads="1"/>
          </p:cNvPicPr>
          <p:nvPr/>
        </p:nvPicPr>
        <p:blipFill>
          <a:blip r:embed="rId3"/>
          <a:srcRect/>
          <a:stretch>
            <a:fillRect/>
          </a:stretch>
        </p:blipFill>
        <p:spPr bwMode="auto">
          <a:xfrm>
            <a:off x="4419600" y="1752600"/>
            <a:ext cx="1404938" cy="1357313"/>
          </a:xfrm>
          <a:prstGeom prst="rect">
            <a:avLst/>
          </a:prstGeom>
          <a:noFill/>
          <a:ln w="9525">
            <a:noFill/>
            <a:miter lim="800000"/>
            <a:headEnd/>
            <a:tailEnd/>
          </a:ln>
        </p:spPr>
      </p:pic>
      <p:pic>
        <p:nvPicPr>
          <p:cNvPr id="17420" name="Picture 7"/>
          <p:cNvPicPr>
            <a:picLocks noChangeAspect="1" noChangeArrowheads="1"/>
          </p:cNvPicPr>
          <p:nvPr/>
        </p:nvPicPr>
        <p:blipFill>
          <a:blip r:embed="rId3"/>
          <a:srcRect/>
          <a:stretch>
            <a:fillRect/>
          </a:stretch>
        </p:blipFill>
        <p:spPr bwMode="auto">
          <a:xfrm>
            <a:off x="6364288" y="1371600"/>
            <a:ext cx="1712912" cy="1654175"/>
          </a:xfrm>
          <a:prstGeom prst="rect">
            <a:avLst/>
          </a:prstGeom>
          <a:noFill/>
          <a:ln w="9525">
            <a:noFill/>
            <a:miter lim="800000"/>
            <a:headEnd/>
            <a:tailEnd/>
          </a:ln>
        </p:spPr>
      </p:pic>
      <p:pic>
        <p:nvPicPr>
          <p:cNvPr id="17421" name="Picture 7"/>
          <p:cNvPicPr>
            <a:picLocks noChangeAspect="1" noChangeArrowheads="1"/>
          </p:cNvPicPr>
          <p:nvPr/>
        </p:nvPicPr>
        <p:blipFill>
          <a:blip r:embed="rId3"/>
          <a:srcRect/>
          <a:stretch>
            <a:fillRect/>
          </a:stretch>
        </p:blipFill>
        <p:spPr bwMode="auto">
          <a:xfrm>
            <a:off x="3505200" y="5089525"/>
            <a:ext cx="1438275" cy="1387475"/>
          </a:xfrm>
          <a:prstGeom prst="rect">
            <a:avLst/>
          </a:prstGeom>
          <a:noFill/>
          <a:ln w="9525">
            <a:noFill/>
            <a:miter lim="800000"/>
            <a:headEnd/>
            <a:tailEnd/>
          </a:ln>
        </p:spPr>
      </p:pic>
      <p:sp>
        <p:nvSpPr>
          <p:cNvPr id="17422" name="TextBox 28"/>
          <p:cNvSpPr txBox="1">
            <a:spLocks noChangeArrowheads="1"/>
          </p:cNvSpPr>
          <p:nvPr/>
        </p:nvSpPr>
        <p:spPr bwMode="auto">
          <a:xfrm>
            <a:off x="5611813" y="3622675"/>
            <a:ext cx="1760537" cy="954088"/>
          </a:xfrm>
          <a:prstGeom prst="rect">
            <a:avLst/>
          </a:prstGeom>
          <a:noFill/>
          <a:ln w="9525">
            <a:noFill/>
            <a:miter lim="800000"/>
            <a:headEnd/>
            <a:tailEnd/>
          </a:ln>
        </p:spPr>
        <p:txBody>
          <a:bodyPr>
            <a:spAutoFit/>
          </a:bodyPr>
          <a:lstStyle/>
          <a:p>
            <a:pPr algn="ctr"/>
            <a:r>
              <a:rPr kumimoji="0" lang="en-US" altLang="ja-JP" sz="2800" b="1" i="1">
                <a:latin typeface="Calibri" pitchFamily="34" charset="0"/>
              </a:rPr>
              <a:t>Chambers Institute</a:t>
            </a:r>
          </a:p>
        </p:txBody>
      </p:sp>
      <p:sp>
        <p:nvSpPr>
          <p:cNvPr id="31" name="TextBox 30"/>
          <p:cNvSpPr txBox="1"/>
          <p:nvPr/>
        </p:nvSpPr>
        <p:spPr>
          <a:xfrm>
            <a:off x="6437313" y="1598613"/>
            <a:ext cx="1587500" cy="12001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en-US" sz="1200" b="1" dirty="0"/>
              <a:t>High quality Education: </a:t>
            </a:r>
            <a:r>
              <a:rPr kumimoji="0" lang="ja-JP" altLang="en-US" sz="1200" dirty="0"/>
              <a:t>教師は一定の基準に従い経験豊富な教師が採用され、生徒の学習をサポートする</a:t>
            </a:r>
            <a:endParaRPr kumimoji="0" lang="en-US" sz="1200" b="1" dirty="0"/>
          </a:p>
        </p:txBody>
      </p:sp>
      <p:sp>
        <p:nvSpPr>
          <p:cNvPr id="32" name="TextBox 31"/>
          <p:cNvSpPr txBox="1"/>
          <p:nvPr/>
        </p:nvSpPr>
        <p:spPr>
          <a:xfrm>
            <a:off x="7896225" y="3254375"/>
            <a:ext cx="1171575" cy="6461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en-GB" sz="1200" b="1" dirty="0"/>
              <a:t>Support</a:t>
            </a:r>
            <a:r>
              <a:rPr kumimoji="0" lang="en-GB" sz="1200" dirty="0"/>
              <a:t>:</a:t>
            </a:r>
            <a:r>
              <a:rPr kumimoji="0" lang="en-AU" sz="1200" dirty="0"/>
              <a:t> </a:t>
            </a:r>
          </a:p>
          <a:p>
            <a:pPr algn="ctr" fontAlgn="auto">
              <a:spcBef>
                <a:spcPts val="0"/>
              </a:spcBef>
              <a:spcAft>
                <a:spcPts val="0"/>
              </a:spcAft>
              <a:defRPr/>
            </a:pPr>
            <a:r>
              <a:rPr kumimoji="0" lang="en-US" altLang="ja-JP" sz="1200" dirty="0"/>
              <a:t>24</a:t>
            </a:r>
            <a:r>
              <a:rPr kumimoji="0" lang="ja-JP" altLang="en-US" sz="1200" dirty="0"/>
              <a:t>時間</a:t>
            </a:r>
            <a:r>
              <a:rPr kumimoji="0" lang="en-US" altLang="ja-JP" sz="1200" dirty="0"/>
              <a:t>365</a:t>
            </a:r>
            <a:r>
              <a:rPr kumimoji="0" lang="ja-JP" altLang="en-US" sz="1200" dirty="0"/>
              <a:t>日生徒をサポート</a:t>
            </a:r>
            <a:r>
              <a:rPr kumimoji="0" lang="en-GB" sz="1200" dirty="0"/>
              <a:t> </a:t>
            </a:r>
          </a:p>
        </p:txBody>
      </p:sp>
      <p:sp>
        <p:nvSpPr>
          <p:cNvPr id="33" name="TextBox 32"/>
          <p:cNvSpPr txBox="1"/>
          <p:nvPr/>
        </p:nvSpPr>
        <p:spPr>
          <a:xfrm>
            <a:off x="4572000" y="1873250"/>
            <a:ext cx="1143000" cy="8318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en-GB" sz="1200" b="1" dirty="0"/>
              <a:t>Flexibility</a:t>
            </a:r>
            <a:r>
              <a:rPr kumimoji="0" lang="en-GB" sz="1200" dirty="0"/>
              <a:t>: </a:t>
            </a:r>
          </a:p>
          <a:p>
            <a:pPr algn="ctr" fontAlgn="auto">
              <a:spcBef>
                <a:spcPts val="0"/>
              </a:spcBef>
              <a:spcAft>
                <a:spcPts val="0"/>
              </a:spcAft>
              <a:defRPr/>
            </a:pPr>
            <a:r>
              <a:rPr kumimoji="0" lang="ja-JP" altLang="en-US" sz="1200" dirty="0"/>
              <a:t>一般英語は毎週月曜日の入学が可能</a:t>
            </a:r>
            <a:endParaRPr kumimoji="0" lang="en-GB" sz="1200" dirty="0"/>
          </a:p>
        </p:txBody>
      </p:sp>
      <p:sp>
        <p:nvSpPr>
          <p:cNvPr id="34" name="TextBox 33"/>
          <p:cNvSpPr txBox="1"/>
          <p:nvPr/>
        </p:nvSpPr>
        <p:spPr>
          <a:xfrm>
            <a:off x="3554413" y="5207000"/>
            <a:ext cx="1338262" cy="1016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en-GB" sz="1200" b="1" dirty="0"/>
              <a:t>Personalised Study Plan: </a:t>
            </a:r>
            <a:endParaRPr kumimoji="0" lang="en-GB" sz="1200" dirty="0"/>
          </a:p>
          <a:p>
            <a:pPr algn="ctr" fontAlgn="auto">
              <a:spcBef>
                <a:spcPts val="0"/>
              </a:spcBef>
              <a:spcAft>
                <a:spcPts val="0"/>
              </a:spcAft>
              <a:defRPr/>
            </a:pPr>
            <a:r>
              <a:rPr kumimoji="0" lang="ja-JP" altLang="en-US" sz="1200" dirty="0"/>
              <a:t>個々の希望や目標に沿って個別対応の学習計画</a:t>
            </a:r>
            <a:r>
              <a:rPr kumimoji="0" lang="en-GB" sz="1200" dirty="0"/>
              <a:t> </a:t>
            </a:r>
            <a:endParaRPr kumimoji="0" lang="en-GB" sz="1200" b="1" dirty="0"/>
          </a:p>
        </p:txBody>
      </p:sp>
      <p:sp>
        <p:nvSpPr>
          <p:cNvPr id="35" name="TextBox 34"/>
          <p:cNvSpPr txBox="1"/>
          <p:nvPr/>
        </p:nvSpPr>
        <p:spPr>
          <a:xfrm>
            <a:off x="7767638" y="4741863"/>
            <a:ext cx="1046162" cy="12001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en-GB" sz="1200" b="1" dirty="0"/>
              <a:t>Affordability</a:t>
            </a:r>
            <a:r>
              <a:rPr kumimoji="0" lang="en-GB" sz="1200" dirty="0"/>
              <a:t>: </a:t>
            </a:r>
            <a:r>
              <a:rPr kumimoji="0" lang="ja-JP" altLang="en-US" sz="1200" dirty="0"/>
              <a:t>上質の英語学習を継続しやすい、開始しやすい価格で提供</a:t>
            </a:r>
            <a:endParaRPr kumimoji="0" lang="en-AU" sz="1200" dirty="0"/>
          </a:p>
        </p:txBody>
      </p:sp>
      <p:pic>
        <p:nvPicPr>
          <p:cNvPr id="17428" name="Picture 7"/>
          <p:cNvPicPr>
            <a:picLocks noChangeAspect="1" noChangeArrowheads="1"/>
          </p:cNvPicPr>
          <p:nvPr/>
        </p:nvPicPr>
        <p:blipFill>
          <a:blip r:embed="rId3"/>
          <a:srcRect/>
          <a:stretch>
            <a:fillRect/>
          </a:stretch>
        </p:blipFill>
        <p:spPr bwMode="auto">
          <a:xfrm>
            <a:off x="3810000" y="3255963"/>
            <a:ext cx="1363663" cy="1316037"/>
          </a:xfrm>
          <a:prstGeom prst="rect">
            <a:avLst/>
          </a:prstGeom>
          <a:noFill/>
          <a:ln w="9525">
            <a:noFill/>
            <a:miter lim="800000"/>
            <a:headEnd/>
            <a:tailEnd/>
          </a:ln>
        </p:spPr>
      </p:pic>
      <p:sp>
        <p:nvSpPr>
          <p:cNvPr id="17429" name="TextBox 36"/>
          <p:cNvSpPr txBox="1">
            <a:spLocks noChangeArrowheads="1"/>
          </p:cNvSpPr>
          <p:nvPr/>
        </p:nvSpPr>
        <p:spPr bwMode="auto">
          <a:xfrm>
            <a:off x="3916363" y="3297238"/>
            <a:ext cx="1104900" cy="831850"/>
          </a:xfrm>
          <a:prstGeom prst="rect">
            <a:avLst/>
          </a:prstGeom>
          <a:noFill/>
          <a:ln w="9525">
            <a:noFill/>
            <a:miter lim="800000"/>
            <a:headEnd/>
            <a:tailEnd/>
          </a:ln>
        </p:spPr>
        <p:txBody>
          <a:bodyPr>
            <a:spAutoFit/>
          </a:bodyPr>
          <a:lstStyle/>
          <a:p>
            <a:pPr algn="ctr"/>
            <a:r>
              <a:rPr kumimoji="0" lang="en-GB" altLang="ja-JP" sz="1200" b="1">
                <a:latin typeface="Calibri" pitchFamily="34" charset="0"/>
              </a:rPr>
              <a:t>Location: </a:t>
            </a:r>
            <a:endParaRPr kumimoji="0" lang="en-GB" altLang="ja-JP" sz="1200">
              <a:latin typeface="Calibri" pitchFamily="34" charset="0"/>
            </a:endParaRPr>
          </a:p>
          <a:p>
            <a:pPr algn="ctr"/>
            <a:r>
              <a:rPr kumimoji="0" lang="ja-JP" altLang="en-US" sz="1200">
                <a:latin typeface="Calibri" pitchFamily="34" charset="0"/>
              </a:rPr>
              <a:t>メルボルン市内（</a:t>
            </a:r>
            <a:r>
              <a:rPr kumimoji="0" lang="en-US" altLang="ja-JP" sz="1200">
                <a:latin typeface="Calibri" pitchFamily="34" charset="0"/>
              </a:rPr>
              <a:t>CBD</a:t>
            </a:r>
            <a:r>
              <a:rPr kumimoji="0" lang="ja-JP" altLang="en-US" sz="1200">
                <a:latin typeface="Calibri" pitchFamily="34" charset="0"/>
              </a:rPr>
              <a:t>）の中心の中の中心</a:t>
            </a:r>
            <a:endParaRPr kumimoji="0" lang="en-AU" sz="1200">
              <a:latin typeface="Calibri" pitchFamily="34" charset="0"/>
            </a:endParaRPr>
          </a:p>
        </p:txBody>
      </p:sp>
      <p:pic>
        <p:nvPicPr>
          <p:cNvPr id="17430" name="Picture 5"/>
          <p:cNvPicPr>
            <a:picLocks noChangeAspect="1" noChangeArrowheads="1"/>
          </p:cNvPicPr>
          <p:nvPr/>
        </p:nvPicPr>
        <p:blipFill>
          <a:blip r:embed="rId6"/>
          <a:srcRect/>
          <a:stretch>
            <a:fillRect/>
          </a:stretch>
        </p:blipFill>
        <p:spPr bwMode="auto">
          <a:xfrm>
            <a:off x="228600" y="1493838"/>
            <a:ext cx="3305175" cy="2349500"/>
          </a:xfrm>
          <a:prstGeom prst="rect">
            <a:avLst/>
          </a:prstGeom>
          <a:noFill/>
          <a:ln w="9525">
            <a:noFill/>
            <a:miter lim="800000"/>
            <a:headEnd/>
            <a:tailEnd/>
          </a:ln>
        </p:spPr>
      </p:pic>
      <p:cxnSp>
        <p:nvCxnSpPr>
          <p:cNvPr id="40" name="Straight Connector 39"/>
          <p:cNvCxnSpPr>
            <a:stCxn id="43" idx="1"/>
          </p:cNvCxnSpPr>
          <p:nvPr/>
        </p:nvCxnSpPr>
        <p:spPr>
          <a:xfrm flipH="1" flipV="1">
            <a:off x="5122863" y="4098925"/>
            <a:ext cx="393700" cy="6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5516563" y="2932113"/>
            <a:ext cx="325437" cy="519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781800" y="2932113"/>
            <a:ext cx="15240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4" idx="1"/>
          </p:cNvCxnSpPr>
          <p:nvPr/>
        </p:nvCxnSpPr>
        <p:spPr>
          <a:xfrm>
            <a:off x="7086600" y="4876800"/>
            <a:ext cx="465138" cy="371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830763" y="4554538"/>
            <a:ext cx="847725" cy="763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p:nvPr/>
        </p:nvCxnSpPr>
        <p:spPr>
          <a:xfrm flipV="1">
            <a:off x="7391400" y="3922713"/>
            <a:ext cx="457200" cy="241300"/>
          </a:xfrm>
          <a:prstGeom prst="line">
            <a:avLst/>
          </a:prstGeom>
        </p:spPr>
        <p:style>
          <a:lnRef idx="1">
            <a:schemeClr val="accent1"/>
          </a:lnRef>
          <a:fillRef idx="0">
            <a:schemeClr val="accent1"/>
          </a:fillRef>
          <a:effectRef idx="0">
            <a:schemeClr val="accent1"/>
          </a:effectRef>
          <a:fontRef idx="minor">
            <a:schemeClr val="tx1"/>
          </a:fontRef>
        </p:style>
      </p:cxnSp>
      <p:pic>
        <p:nvPicPr>
          <p:cNvPr id="17437" name="Picture 7"/>
          <p:cNvPicPr>
            <a:picLocks noChangeAspect="1" noChangeArrowheads="1"/>
          </p:cNvPicPr>
          <p:nvPr/>
        </p:nvPicPr>
        <p:blipFill>
          <a:blip r:embed="rId3"/>
          <a:srcRect/>
          <a:stretch>
            <a:fillRect/>
          </a:stretch>
        </p:blipFill>
        <p:spPr bwMode="auto">
          <a:xfrm>
            <a:off x="5283200" y="5148263"/>
            <a:ext cx="1117600" cy="1077912"/>
          </a:xfrm>
          <a:prstGeom prst="rect">
            <a:avLst/>
          </a:prstGeom>
          <a:noFill/>
          <a:ln w="9525">
            <a:noFill/>
            <a:miter lim="800000"/>
            <a:headEnd/>
            <a:tailEnd/>
          </a:ln>
        </p:spPr>
      </p:pic>
      <p:sp>
        <p:nvSpPr>
          <p:cNvPr id="77" name="TextBox 76"/>
          <p:cNvSpPr txBox="1"/>
          <p:nvPr/>
        </p:nvSpPr>
        <p:spPr>
          <a:xfrm>
            <a:off x="5353050" y="5222875"/>
            <a:ext cx="1047750" cy="83026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en-GB" sz="1200" dirty="0"/>
              <a:t>Organise </a:t>
            </a:r>
            <a:r>
              <a:rPr kumimoji="0" lang="en-GB" sz="1200" b="1" dirty="0"/>
              <a:t>extra activities &amp; excursions </a:t>
            </a:r>
            <a:endParaRPr kumimoji="0" lang="en-AU" sz="1200" dirty="0"/>
          </a:p>
        </p:txBody>
      </p:sp>
      <p:cxnSp>
        <p:nvCxnSpPr>
          <p:cNvPr id="2060" name="Straight Connector 2059"/>
          <p:cNvCxnSpPr/>
          <p:nvPr/>
        </p:nvCxnSpPr>
        <p:spPr>
          <a:xfrm flipH="1">
            <a:off x="6019800" y="4935538"/>
            <a:ext cx="152400" cy="287337"/>
          </a:xfrm>
          <a:prstGeom prst="line">
            <a:avLst/>
          </a:prstGeom>
        </p:spPr>
        <p:style>
          <a:lnRef idx="1">
            <a:schemeClr val="accent1"/>
          </a:lnRef>
          <a:fillRef idx="0">
            <a:schemeClr val="accent1"/>
          </a:fillRef>
          <a:effectRef idx="0">
            <a:schemeClr val="accent1"/>
          </a:effectRef>
          <a:fontRef idx="minor">
            <a:schemeClr val="tx1"/>
          </a:fontRef>
        </p:style>
      </p:cxnSp>
      <p:pic>
        <p:nvPicPr>
          <p:cNvPr id="17440" name="Picture 37"/>
          <p:cNvPicPr>
            <a:picLocks noChangeAspect="1"/>
          </p:cNvPicPr>
          <p:nvPr/>
        </p:nvPicPr>
        <p:blipFill>
          <a:blip r:embed="rId7"/>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a:stretch>
            <a:fillRect/>
          </a:stretch>
        </p:blipFill>
        <p:spPr bwMode="auto">
          <a:xfrm>
            <a:off x="-152400" y="0"/>
            <a:ext cx="9448800" cy="744538"/>
          </a:xfrm>
          <a:prstGeom prst="rect">
            <a:avLst/>
          </a:prstGeom>
          <a:noFill/>
          <a:ln w="9525">
            <a:noFill/>
            <a:miter lim="800000"/>
            <a:headEnd/>
            <a:tailEnd/>
          </a:ln>
        </p:spPr>
      </p:pic>
      <p:pic>
        <p:nvPicPr>
          <p:cNvPr id="18434" name="Picture 4"/>
          <p:cNvPicPr>
            <a:picLocks noChangeAspect="1" noChangeArrowheads="1"/>
          </p:cNvPicPr>
          <p:nvPr/>
        </p:nvPicPr>
        <p:blipFill>
          <a:blip r:embed="rId4"/>
          <a:srcRect t="15260" b="41501"/>
          <a:stretch>
            <a:fillRect/>
          </a:stretch>
        </p:blipFill>
        <p:spPr bwMode="auto">
          <a:xfrm>
            <a:off x="-152400" y="6629400"/>
            <a:ext cx="9448800" cy="323850"/>
          </a:xfrm>
          <a:prstGeom prst="rect">
            <a:avLst/>
          </a:prstGeom>
          <a:noFill/>
          <a:ln w="9525">
            <a:noFill/>
            <a:miter lim="800000"/>
            <a:headEnd/>
            <a:tailEnd/>
          </a:ln>
        </p:spPr>
      </p:pic>
      <p:pic>
        <p:nvPicPr>
          <p:cNvPr id="18435" name="Picture 5"/>
          <p:cNvPicPr>
            <a:picLocks noChangeAspect="1"/>
          </p:cNvPicPr>
          <p:nvPr/>
        </p:nvPicPr>
        <p:blipFill>
          <a:blip r:embed="rId5"/>
          <a:srcRect/>
          <a:stretch>
            <a:fillRect/>
          </a:stretch>
        </p:blipFill>
        <p:spPr bwMode="auto">
          <a:xfrm>
            <a:off x="1366838" y="1643063"/>
            <a:ext cx="4826000" cy="4032250"/>
          </a:xfrm>
          <a:prstGeom prst="rect">
            <a:avLst/>
          </a:prstGeom>
          <a:noFill/>
          <a:ln w="9525">
            <a:noFill/>
            <a:miter lim="800000"/>
            <a:headEnd/>
            <a:tailEnd/>
          </a:ln>
        </p:spPr>
      </p:pic>
      <p:pic>
        <p:nvPicPr>
          <p:cNvPr id="18436" name="Picture 6"/>
          <p:cNvPicPr>
            <a:picLocks noChangeAspect="1"/>
          </p:cNvPicPr>
          <p:nvPr/>
        </p:nvPicPr>
        <p:blipFill>
          <a:blip r:embed="rId6"/>
          <a:srcRect/>
          <a:stretch>
            <a:fillRect/>
          </a:stretch>
        </p:blipFill>
        <p:spPr bwMode="auto">
          <a:xfrm>
            <a:off x="0" y="1739900"/>
            <a:ext cx="1323975" cy="4584700"/>
          </a:xfrm>
          <a:prstGeom prst="rect">
            <a:avLst/>
          </a:prstGeom>
          <a:noFill/>
          <a:ln w="9525">
            <a:noFill/>
            <a:miter lim="800000"/>
            <a:headEnd/>
            <a:tailEnd/>
          </a:ln>
        </p:spPr>
      </p:pic>
      <p:cxnSp>
        <p:nvCxnSpPr>
          <p:cNvPr id="9" name="Straight Connector 8"/>
          <p:cNvCxnSpPr/>
          <p:nvPr/>
        </p:nvCxnSpPr>
        <p:spPr>
          <a:xfrm flipV="1">
            <a:off x="1049338" y="1643063"/>
            <a:ext cx="317500" cy="37226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96950" y="5675313"/>
            <a:ext cx="5195888" cy="2238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14" name="TextBox 13"/>
          <p:cNvSpPr txBox="1"/>
          <p:nvPr/>
        </p:nvSpPr>
        <p:spPr>
          <a:xfrm>
            <a:off x="6400800" y="1643063"/>
            <a:ext cx="2514600" cy="1323975"/>
          </a:xfrm>
          <a:prstGeom prst="rect">
            <a:avLst/>
          </a:prstGeom>
          <a:noFill/>
          <a:ln w="3175">
            <a:solidFill>
              <a:schemeClr val="accent5">
                <a:lumMod val="75000"/>
              </a:schemeClr>
            </a:solidFill>
            <a:prstDash val="dash"/>
          </a:ln>
          <a:effectLst/>
        </p:spPr>
        <p:style>
          <a:lnRef idx="2">
            <a:schemeClr val="accent5"/>
          </a:lnRef>
          <a:fillRef idx="1">
            <a:schemeClr val="lt1"/>
          </a:fillRef>
          <a:effectRef idx="0">
            <a:schemeClr val="accent5"/>
          </a:effectRef>
          <a:fontRef idx="minor">
            <a:schemeClr val="dk1"/>
          </a:fontRef>
        </p:style>
        <p:txBody>
          <a:bodyPr>
            <a:spAutoFit/>
          </a:bodyPr>
          <a:lstStyle/>
          <a:p>
            <a:pPr algn="just" fontAlgn="auto">
              <a:spcBef>
                <a:spcPts val="0"/>
              </a:spcBef>
              <a:spcAft>
                <a:spcPts val="0"/>
              </a:spcAft>
              <a:defRPr/>
            </a:pPr>
            <a:r>
              <a:rPr kumimoji="0" lang="en-GB" sz="1600" dirty="0"/>
              <a:t>Chambers</a:t>
            </a:r>
            <a:r>
              <a:rPr kumimoji="0" lang="ja-JP" altLang="en-US" sz="1600" dirty="0"/>
              <a:t>は</a:t>
            </a:r>
            <a:endParaRPr kumimoji="0" lang="en-US" altLang="ja-JP" sz="1600" dirty="0"/>
          </a:p>
          <a:p>
            <a:pPr algn="just" fontAlgn="auto">
              <a:spcBef>
                <a:spcPts val="0"/>
              </a:spcBef>
              <a:spcAft>
                <a:spcPts val="0"/>
              </a:spcAft>
              <a:defRPr/>
            </a:pPr>
            <a:r>
              <a:rPr kumimoji="0" lang="ja-JP" altLang="en-US" sz="1600" dirty="0"/>
              <a:t>メルボルン市内（</a:t>
            </a:r>
            <a:r>
              <a:rPr kumimoji="0" lang="en-US" altLang="ja-JP" sz="1600" dirty="0"/>
              <a:t>CBD</a:t>
            </a:r>
            <a:r>
              <a:rPr kumimoji="0" lang="ja-JP" altLang="en-US" sz="1600" dirty="0"/>
              <a:t>）の中心にあります。お店が立ち並ぶ</a:t>
            </a:r>
            <a:r>
              <a:rPr kumimoji="0" lang="en-GB" sz="1600" dirty="0"/>
              <a:t>Swanston St and Bourke St</a:t>
            </a:r>
            <a:r>
              <a:rPr kumimoji="0" lang="ja-JP" altLang="en-US" sz="1600" dirty="0"/>
              <a:t>の角にあります。</a:t>
            </a:r>
            <a:r>
              <a:rPr kumimoji="0" lang="en-GB" sz="1600" dirty="0"/>
              <a:t> </a:t>
            </a:r>
            <a:endParaRPr kumimoji="0" lang="en-AU" sz="1600" dirty="0"/>
          </a:p>
        </p:txBody>
      </p:sp>
      <p:sp>
        <p:nvSpPr>
          <p:cNvPr id="18443" name="TextBox 15"/>
          <p:cNvSpPr txBox="1">
            <a:spLocks noChangeArrowheads="1"/>
          </p:cNvSpPr>
          <p:nvPr/>
        </p:nvSpPr>
        <p:spPr bwMode="auto">
          <a:xfrm>
            <a:off x="0" y="7620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WHERE WE ARE?</a:t>
            </a:r>
            <a:endParaRPr kumimoji="0" lang="en-AU" altLang="ja-JP" sz="3200" b="1">
              <a:latin typeface="Calibri" pitchFamily="34" charset="0"/>
            </a:endParaRPr>
          </a:p>
        </p:txBody>
      </p:sp>
      <p:cxnSp>
        <p:nvCxnSpPr>
          <p:cNvPr id="17" name="Straight Connector 16"/>
          <p:cNvCxnSpPr>
            <a:endCxn id="14" idx="1"/>
          </p:cNvCxnSpPr>
          <p:nvPr/>
        </p:nvCxnSpPr>
        <p:spPr>
          <a:xfrm flipV="1">
            <a:off x="3703638" y="2305050"/>
            <a:ext cx="2697162" cy="135413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445" name="TextBox 1"/>
          <p:cNvSpPr txBox="1">
            <a:spLocks noChangeArrowheads="1"/>
          </p:cNvSpPr>
          <p:nvPr/>
        </p:nvSpPr>
        <p:spPr bwMode="auto">
          <a:xfrm>
            <a:off x="6400800" y="5329238"/>
            <a:ext cx="2514600" cy="461962"/>
          </a:xfrm>
          <a:prstGeom prst="rect">
            <a:avLst/>
          </a:prstGeom>
          <a:noFill/>
          <a:ln w="9525">
            <a:noFill/>
            <a:miter lim="800000"/>
            <a:headEnd/>
            <a:tailEnd/>
          </a:ln>
        </p:spPr>
        <p:txBody>
          <a:bodyPr>
            <a:spAutoFit/>
          </a:bodyPr>
          <a:lstStyle/>
          <a:p>
            <a:pPr algn="just"/>
            <a:r>
              <a:rPr kumimoji="0" lang="en-US" altLang="ja-JP" sz="1200" b="1">
                <a:latin typeface="Calibri" pitchFamily="34" charset="0"/>
              </a:rPr>
              <a:t>Our location: </a:t>
            </a:r>
            <a:r>
              <a:rPr kumimoji="0" lang="en-US" altLang="ja-JP" sz="1200">
                <a:latin typeface="Calibri" pitchFamily="34" charset="0"/>
              </a:rPr>
              <a:t>Level 3 / 169 Swanston Street, Melbourne VIC 3000 Australia</a:t>
            </a:r>
            <a:endParaRPr kumimoji="0" lang="en-AU" altLang="ja-JP" sz="1200">
              <a:latin typeface="Calibri" pitchFamily="34" charset="0"/>
            </a:endParaRPr>
          </a:p>
        </p:txBody>
      </p:sp>
      <p:pic>
        <p:nvPicPr>
          <p:cNvPr id="18446" name="Picture 4"/>
          <p:cNvPicPr>
            <a:picLocks noChangeAspect="1" noChangeArrowheads="1"/>
          </p:cNvPicPr>
          <p:nvPr/>
        </p:nvPicPr>
        <p:blipFill>
          <a:blip r:embed="rId7"/>
          <a:srcRect/>
          <a:stretch>
            <a:fillRect/>
          </a:stretch>
        </p:blipFill>
        <p:spPr bwMode="auto">
          <a:xfrm>
            <a:off x="6400800" y="3048000"/>
            <a:ext cx="2497138" cy="2144713"/>
          </a:xfrm>
          <a:prstGeom prst="rect">
            <a:avLst/>
          </a:prstGeom>
          <a:noFill/>
          <a:ln w="9525">
            <a:noFill/>
            <a:miter lim="800000"/>
            <a:headEnd/>
            <a:tailEnd/>
          </a:ln>
        </p:spPr>
      </p:pic>
      <p:pic>
        <p:nvPicPr>
          <p:cNvPr id="18447" name="Picture 17"/>
          <p:cNvPicPr>
            <a:picLocks noChangeAspect="1"/>
          </p:cNvPicPr>
          <p:nvPr/>
        </p:nvPicPr>
        <p:blipFill>
          <a:blip r:embed="rId8"/>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152400" y="0"/>
            <a:ext cx="9448800" cy="744538"/>
          </a:xfrm>
          <a:prstGeom prst="rect">
            <a:avLst/>
          </a:prstGeom>
          <a:noFill/>
          <a:ln w="9525">
            <a:noFill/>
            <a:miter lim="800000"/>
            <a:headEnd/>
            <a:tailEnd/>
          </a:ln>
        </p:spPr>
      </p:pic>
      <p:pic>
        <p:nvPicPr>
          <p:cNvPr id="20482" name="Picture 4"/>
          <p:cNvPicPr>
            <a:picLocks noChangeAspect="1" noChangeArrowheads="1"/>
          </p:cNvPicPr>
          <p:nvPr/>
        </p:nvPicPr>
        <p:blipFill>
          <a:blip r:embed="rId3"/>
          <a:srcRect t="15260" b="41501"/>
          <a:stretch>
            <a:fillRect/>
          </a:stretch>
        </p:blipFill>
        <p:spPr bwMode="auto">
          <a:xfrm>
            <a:off x="-152400" y="6629400"/>
            <a:ext cx="9448800" cy="323850"/>
          </a:xfrm>
          <a:prstGeom prst="rect">
            <a:avLst/>
          </a:prstGeom>
          <a:noFill/>
          <a:ln w="9525">
            <a:noFill/>
            <a:miter lim="800000"/>
            <a:headEnd/>
            <a:tailEnd/>
          </a:ln>
        </p:spPr>
      </p:pic>
      <p:sp>
        <p:nvSpPr>
          <p:cNvPr id="10" name="Rectangle 9"/>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20486" name="TextBox 10"/>
          <p:cNvSpPr txBox="1">
            <a:spLocks noChangeArrowheads="1"/>
          </p:cNvSpPr>
          <p:nvPr/>
        </p:nvSpPr>
        <p:spPr bwMode="auto">
          <a:xfrm>
            <a:off x="0" y="7112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NATIONALITY MIX</a:t>
            </a:r>
            <a:endParaRPr kumimoji="0" lang="en-AU" altLang="ja-JP" sz="1400" b="1">
              <a:latin typeface="Calibri" pitchFamily="34" charset="0"/>
            </a:endParaRPr>
          </a:p>
        </p:txBody>
      </p:sp>
      <p:pic>
        <p:nvPicPr>
          <p:cNvPr id="20487" name="Picture 7"/>
          <p:cNvPicPr>
            <a:picLocks noChangeAspect="1" noChangeArrowheads="1"/>
          </p:cNvPicPr>
          <p:nvPr/>
        </p:nvPicPr>
        <p:blipFill>
          <a:blip r:embed="rId4"/>
          <a:srcRect/>
          <a:stretch>
            <a:fillRect/>
          </a:stretch>
        </p:blipFill>
        <p:spPr bwMode="auto">
          <a:xfrm>
            <a:off x="6113463" y="1543050"/>
            <a:ext cx="2819400" cy="2720975"/>
          </a:xfrm>
          <a:prstGeom prst="rect">
            <a:avLst/>
          </a:prstGeom>
          <a:noFill/>
          <a:ln w="9525">
            <a:noFill/>
            <a:miter lim="800000"/>
            <a:headEnd/>
            <a:tailEnd/>
          </a:ln>
        </p:spPr>
      </p:pic>
      <p:sp>
        <p:nvSpPr>
          <p:cNvPr id="20488" name="TextBox 12"/>
          <p:cNvSpPr txBox="1">
            <a:spLocks noChangeArrowheads="1"/>
          </p:cNvSpPr>
          <p:nvPr/>
        </p:nvSpPr>
        <p:spPr bwMode="auto">
          <a:xfrm>
            <a:off x="6919954" y="1720256"/>
            <a:ext cx="1231900" cy="369332"/>
          </a:xfrm>
          <a:prstGeom prst="rect">
            <a:avLst/>
          </a:prstGeom>
          <a:noFill/>
          <a:ln w="9525">
            <a:noFill/>
            <a:miter lim="800000"/>
            <a:headEnd/>
            <a:tailEnd/>
          </a:ln>
        </p:spPr>
        <p:txBody>
          <a:bodyPr wrap="square">
            <a:spAutoFit/>
          </a:bodyPr>
          <a:lstStyle/>
          <a:p>
            <a:r>
              <a:rPr kumimoji="0" lang="en-US" altLang="ja-JP" b="1" dirty="0" smtClean="0">
                <a:latin typeface="Calibri" pitchFamily="34" charset="0"/>
              </a:rPr>
              <a:t>July  2013</a:t>
            </a:r>
          </a:p>
        </p:txBody>
      </p:sp>
      <p:pic>
        <p:nvPicPr>
          <p:cNvPr id="20489" name="Picture 2"/>
          <p:cNvPicPr>
            <a:picLocks noChangeAspect="1" noChangeArrowheads="1"/>
          </p:cNvPicPr>
          <p:nvPr/>
        </p:nvPicPr>
        <p:blipFill>
          <a:blip r:embed="rId5"/>
          <a:srcRect/>
          <a:stretch>
            <a:fillRect/>
          </a:stretch>
        </p:blipFill>
        <p:spPr bwMode="auto">
          <a:xfrm>
            <a:off x="5943600" y="3733800"/>
            <a:ext cx="3008313" cy="1952625"/>
          </a:xfrm>
          <a:prstGeom prst="rect">
            <a:avLst/>
          </a:prstGeom>
          <a:noFill/>
          <a:ln w="9525">
            <a:noFill/>
            <a:miter lim="800000"/>
            <a:headEnd/>
            <a:tailEnd/>
          </a:ln>
        </p:spPr>
      </p:pic>
      <p:pic>
        <p:nvPicPr>
          <p:cNvPr id="20491" name="Picture 14"/>
          <p:cNvPicPr>
            <a:picLocks noChangeAspect="1"/>
          </p:cNvPicPr>
          <p:nvPr/>
        </p:nvPicPr>
        <p:blipFill>
          <a:blip r:embed="rId6"/>
          <a:srcRect/>
          <a:stretch>
            <a:fillRect/>
          </a:stretch>
        </p:blipFill>
        <p:spPr bwMode="auto">
          <a:xfrm>
            <a:off x="7112000" y="6199188"/>
            <a:ext cx="2032000" cy="506412"/>
          </a:xfrm>
          <a:prstGeom prst="rect">
            <a:avLst/>
          </a:prstGeom>
          <a:noFill/>
          <a:ln w="9525">
            <a:noFill/>
            <a:miter lim="800000"/>
            <a:headEnd/>
            <a:tailEnd/>
          </a:ln>
        </p:spPr>
      </p:pic>
      <p:sp>
        <p:nvSpPr>
          <p:cNvPr id="2" name="テキスト ボックス 1"/>
          <p:cNvSpPr txBox="1"/>
          <p:nvPr/>
        </p:nvSpPr>
        <p:spPr>
          <a:xfrm>
            <a:off x="6486455" y="2133600"/>
            <a:ext cx="1269643" cy="954107"/>
          </a:xfrm>
          <a:prstGeom prst="rect">
            <a:avLst/>
          </a:prstGeom>
          <a:noFill/>
        </p:spPr>
        <p:txBody>
          <a:bodyPr wrap="none" rtlCol="0">
            <a:spAutoFit/>
          </a:bodyPr>
          <a:lstStyle/>
          <a:p>
            <a:r>
              <a:rPr kumimoji="1" lang="en-US" altLang="ja-JP" sz="1400" dirty="0" smtClean="0"/>
              <a:t>Asia</a:t>
            </a:r>
          </a:p>
          <a:p>
            <a:r>
              <a:rPr lang="en-US" altLang="ja-JP" sz="1400" dirty="0" smtClean="0"/>
              <a:t>Europe</a:t>
            </a:r>
          </a:p>
          <a:p>
            <a:r>
              <a:rPr kumimoji="1" lang="en-US" altLang="ja-JP" sz="1400" dirty="0" smtClean="0"/>
              <a:t>Latin America</a:t>
            </a:r>
          </a:p>
          <a:p>
            <a:r>
              <a:rPr lang="en-US" altLang="ja-JP" sz="1400" dirty="0" smtClean="0"/>
              <a:t>Other</a:t>
            </a:r>
            <a:endParaRPr kumimoji="1" lang="ja-JP" altLang="en-US" sz="1400" dirty="0"/>
          </a:p>
        </p:txBody>
      </p:sp>
      <p:sp>
        <p:nvSpPr>
          <p:cNvPr id="3" name="テキスト ボックス 2"/>
          <p:cNvSpPr txBox="1"/>
          <p:nvPr/>
        </p:nvSpPr>
        <p:spPr>
          <a:xfrm>
            <a:off x="7955147" y="2133599"/>
            <a:ext cx="562975" cy="954107"/>
          </a:xfrm>
          <a:prstGeom prst="rect">
            <a:avLst/>
          </a:prstGeom>
          <a:noFill/>
        </p:spPr>
        <p:txBody>
          <a:bodyPr wrap="none" rtlCol="0">
            <a:spAutoFit/>
          </a:bodyPr>
          <a:lstStyle/>
          <a:p>
            <a:pPr algn="r"/>
            <a:r>
              <a:rPr lang="en-US" altLang="ja-JP" sz="1400" dirty="0" smtClean="0"/>
              <a:t>52</a:t>
            </a:r>
            <a:r>
              <a:rPr lang="ja-JP" altLang="en-US" sz="1400" dirty="0" smtClean="0"/>
              <a:t>％</a:t>
            </a:r>
            <a:endParaRPr lang="en-US" altLang="ja-JP" sz="1400" dirty="0" smtClean="0"/>
          </a:p>
          <a:p>
            <a:pPr algn="r"/>
            <a:r>
              <a:rPr lang="en-US" altLang="ja-JP" sz="1400" dirty="0" smtClean="0"/>
              <a:t>41</a:t>
            </a:r>
            <a:r>
              <a:rPr kumimoji="1" lang="ja-JP" altLang="en-US" sz="1400" dirty="0" smtClean="0"/>
              <a:t>％</a:t>
            </a:r>
            <a:endParaRPr kumimoji="1" lang="en-US" altLang="ja-JP" sz="1400" dirty="0" smtClean="0"/>
          </a:p>
          <a:p>
            <a:pPr algn="r"/>
            <a:r>
              <a:rPr lang="en-US" altLang="ja-JP" sz="1400" dirty="0"/>
              <a:t>5</a:t>
            </a:r>
            <a:r>
              <a:rPr lang="ja-JP" altLang="en-US" sz="1400" dirty="0" smtClean="0"/>
              <a:t>％</a:t>
            </a:r>
            <a:endParaRPr lang="en-US" altLang="ja-JP" sz="1400" dirty="0" smtClean="0"/>
          </a:p>
          <a:p>
            <a:pPr algn="r"/>
            <a:r>
              <a:rPr lang="en-US" altLang="ja-JP" sz="1400" dirty="0"/>
              <a:t>2</a:t>
            </a:r>
            <a:r>
              <a:rPr kumimoji="1" lang="ja-JP" altLang="en-US" sz="1400" dirty="0" smtClean="0"/>
              <a:t>％</a:t>
            </a:r>
            <a:endParaRPr kumimoji="1" lang="en-US" altLang="ja-JP" sz="1400" dirty="0" smtClean="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91" y="1750902"/>
            <a:ext cx="5638800" cy="43762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152400" y="0"/>
            <a:ext cx="9448800" cy="744538"/>
          </a:xfrm>
          <a:prstGeom prst="rect">
            <a:avLst/>
          </a:prstGeom>
          <a:noFill/>
          <a:ln w="9525">
            <a:noFill/>
            <a:miter lim="800000"/>
            <a:headEnd/>
            <a:tailEnd/>
          </a:ln>
        </p:spPr>
      </p:pic>
      <p:pic>
        <p:nvPicPr>
          <p:cNvPr id="21506" name="Picture 2"/>
          <p:cNvPicPr>
            <a:picLocks noChangeAspect="1" noChangeArrowheads="1"/>
          </p:cNvPicPr>
          <p:nvPr/>
        </p:nvPicPr>
        <p:blipFill>
          <a:blip r:embed="rId3"/>
          <a:srcRect t="15260" b="41501"/>
          <a:stretch>
            <a:fillRect/>
          </a:stretch>
        </p:blipFill>
        <p:spPr bwMode="auto">
          <a:xfrm>
            <a:off x="-152400" y="6629400"/>
            <a:ext cx="9448800" cy="323850"/>
          </a:xfrm>
          <a:prstGeom prst="rect">
            <a:avLst/>
          </a:prstGeom>
          <a:noFill/>
          <a:ln w="9525">
            <a:noFill/>
            <a:miter lim="800000"/>
            <a:headEnd/>
            <a:tailEnd/>
          </a:ln>
        </p:spPr>
      </p:pic>
      <p:sp>
        <p:nvSpPr>
          <p:cNvPr id="5" name="Rectangle 4"/>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21510" name="TextBox 5"/>
          <p:cNvSpPr txBox="1">
            <a:spLocks noChangeArrowheads="1"/>
          </p:cNvSpPr>
          <p:nvPr/>
        </p:nvSpPr>
        <p:spPr bwMode="auto">
          <a:xfrm>
            <a:off x="0" y="7112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OUR COURSES </a:t>
            </a:r>
            <a:endParaRPr kumimoji="0" lang="en-AU" altLang="ja-JP" sz="3200" b="1">
              <a:latin typeface="Calibri" pitchFamily="34" charset="0"/>
            </a:endParaRPr>
          </a:p>
        </p:txBody>
      </p:sp>
      <p:sp>
        <p:nvSpPr>
          <p:cNvPr id="7" name="Rounded Rectangle 6"/>
          <p:cNvSpPr/>
          <p:nvPr/>
        </p:nvSpPr>
        <p:spPr>
          <a:xfrm>
            <a:off x="7239000" y="3886200"/>
            <a:ext cx="1828800" cy="1539875"/>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kumimoji="0" lang="en-AU" dirty="0"/>
          </a:p>
        </p:txBody>
      </p:sp>
      <p:sp>
        <p:nvSpPr>
          <p:cNvPr id="21512" name="TextBox 7"/>
          <p:cNvSpPr txBox="1">
            <a:spLocks noChangeArrowheads="1"/>
          </p:cNvSpPr>
          <p:nvPr/>
        </p:nvSpPr>
        <p:spPr bwMode="auto">
          <a:xfrm>
            <a:off x="7223125" y="3886200"/>
            <a:ext cx="1828800" cy="915988"/>
          </a:xfrm>
          <a:prstGeom prst="rect">
            <a:avLst/>
          </a:prstGeom>
          <a:noFill/>
          <a:ln w="9525">
            <a:noFill/>
            <a:miter lim="800000"/>
            <a:headEnd/>
            <a:tailEnd/>
          </a:ln>
        </p:spPr>
        <p:txBody>
          <a:bodyPr>
            <a:spAutoFit/>
          </a:bodyPr>
          <a:lstStyle/>
          <a:p>
            <a:pPr algn="ctr">
              <a:lnSpc>
                <a:spcPct val="150000"/>
              </a:lnSpc>
            </a:pPr>
            <a:r>
              <a:rPr kumimoji="0" lang="en-US" altLang="ja-JP" sz="1200" b="1">
                <a:latin typeface="Calibri" pitchFamily="34" charset="0"/>
              </a:rPr>
              <a:t>Pathway </a:t>
            </a:r>
          </a:p>
          <a:p>
            <a:pPr algn="ctr">
              <a:lnSpc>
                <a:spcPct val="150000"/>
              </a:lnSpc>
            </a:pPr>
            <a:r>
              <a:rPr kumimoji="0" lang="en-US" altLang="ja-JP" sz="1200">
                <a:latin typeface="Calibri" pitchFamily="34" charset="0"/>
              </a:rPr>
              <a:t> Holmesglen</a:t>
            </a:r>
          </a:p>
          <a:p>
            <a:pPr algn="ctr">
              <a:lnSpc>
                <a:spcPct val="150000"/>
              </a:lnSpc>
            </a:pPr>
            <a:r>
              <a:rPr kumimoji="0" lang="en-US" altLang="ja-JP" sz="1200">
                <a:latin typeface="Calibri" pitchFamily="34" charset="0"/>
              </a:rPr>
              <a:t>www.holmesglen.edu.au</a:t>
            </a:r>
            <a:endParaRPr kumimoji="0" lang="en-AU" altLang="ja-JP" sz="1200">
              <a:latin typeface="Calibri" pitchFamily="34" charset="0"/>
              <a:ea typeface="Adobe Kaiti Std R"/>
              <a:cs typeface="Adobe Kaiti Std R"/>
            </a:endParaRPr>
          </a:p>
        </p:txBody>
      </p:sp>
      <p:sp>
        <p:nvSpPr>
          <p:cNvPr id="9" name="Pentagon 8"/>
          <p:cNvSpPr/>
          <p:nvPr/>
        </p:nvSpPr>
        <p:spPr>
          <a:xfrm>
            <a:off x="76200" y="4038600"/>
            <a:ext cx="2095500" cy="1676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21516" name="TextBox 9"/>
          <p:cNvSpPr txBox="1">
            <a:spLocks noChangeArrowheads="1"/>
          </p:cNvSpPr>
          <p:nvPr/>
        </p:nvSpPr>
        <p:spPr bwMode="auto">
          <a:xfrm>
            <a:off x="0" y="4419600"/>
            <a:ext cx="1908175" cy="1077913"/>
          </a:xfrm>
          <a:prstGeom prst="rect">
            <a:avLst/>
          </a:prstGeom>
          <a:noFill/>
          <a:ln w="9525">
            <a:noFill/>
            <a:miter lim="800000"/>
            <a:headEnd/>
            <a:tailEnd/>
          </a:ln>
        </p:spPr>
        <p:txBody>
          <a:bodyPr>
            <a:spAutoFit/>
          </a:bodyPr>
          <a:lstStyle/>
          <a:p>
            <a:pPr algn="ctr"/>
            <a:r>
              <a:rPr kumimoji="0" lang="en-US" altLang="ja-JP" sz="1600" b="1">
                <a:latin typeface="Calibri" pitchFamily="34" charset="0"/>
              </a:rPr>
              <a:t>English </a:t>
            </a:r>
            <a:r>
              <a:rPr kumimoji="0" lang="en-US" altLang="ja-JP" sz="1200" b="1">
                <a:latin typeface="Calibri" pitchFamily="34" charset="0"/>
              </a:rPr>
              <a:t>for </a:t>
            </a:r>
            <a:r>
              <a:rPr kumimoji="0" lang="en-US" altLang="ja-JP" sz="1600" b="1">
                <a:latin typeface="Calibri" pitchFamily="34" charset="0"/>
              </a:rPr>
              <a:t>Academic Purposes</a:t>
            </a:r>
          </a:p>
          <a:p>
            <a:pPr algn="ctr"/>
            <a:r>
              <a:rPr kumimoji="0" lang="en-US" altLang="ja-JP" sz="1600" b="1">
                <a:latin typeface="Calibri" pitchFamily="34" charset="0"/>
              </a:rPr>
              <a:t> EAP1 + EAP2</a:t>
            </a:r>
          </a:p>
          <a:p>
            <a:pPr algn="ctr"/>
            <a:r>
              <a:rPr kumimoji="0" lang="en-US" altLang="ja-JP" sz="800">
                <a:latin typeface="Calibri" pitchFamily="34" charset="0"/>
              </a:rPr>
              <a:t>CRICOS Code EAP1: </a:t>
            </a:r>
            <a:r>
              <a:rPr kumimoji="0" lang="en-AU" altLang="ja-JP" sz="800">
                <a:latin typeface="Calibri" pitchFamily="34" charset="0"/>
              </a:rPr>
              <a:t>078161E</a:t>
            </a:r>
          </a:p>
          <a:p>
            <a:pPr algn="ctr"/>
            <a:r>
              <a:rPr kumimoji="0" lang="en-US" altLang="ja-JP" sz="800">
                <a:latin typeface="Calibri" pitchFamily="34" charset="0"/>
              </a:rPr>
              <a:t>CRICOS Code EAP1: </a:t>
            </a:r>
            <a:r>
              <a:rPr kumimoji="0" lang="en-AU" altLang="ja-JP" sz="800">
                <a:latin typeface="Calibri" pitchFamily="34" charset="0"/>
              </a:rPr>
              <a:t>078162D</a:t>
            </a:r>
            <a:endParaRPr kumimoji="0" lang="en-AU" altLang="ja-JP" sz="800">
              <a:latin typeface="Calibri" pitchFamily="34" charset="0"/>
              <a:ea typeface="Adobe Kaiti Std R"/>
              <a:cs typeface="Adobe Kaiti Std R"/>
            </a:endParaRPr>
          </a:p>
        </p:txBody>
      </p:sp>
      <p:sp>
        <p:nvSpPr>
          <p:cNvPr id="11" name="Pentagon 10"/>
          <p:cNvSpPr/>
          <p:nvPr/>
        </p:nvSpPr>
        <p:spPr>
          <a:xfrm>
            <a:off x="64226" y="1657950"/>
            <a:ext cx="2118360" cy="1692801"/>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21520" name="TextBox 11"/>
          <p:cNvSpPr txBox="1">
            <a:spLocks noChangeArrowheads="1"/>
          </p:cNvSpPr>
          <p:nvPr/>
        </p:nvSpPr>
        <p:spPr bwMode="auto">
          <a:xfrm>
            <a:off x="-68263" y="2265363"/>
            <a:ext cx="1976438" cy="477837"/>
          </a:xfrm>
          <a:prstGeom prst="rect">
            <a:avLst/>
          </a:prstGeom>
          <a:noFill/>
          <a:ln w="9525">
            <a:noFill/>
            <a:miter lim="800000"/>
            <a:headEnd/>
            <a:tailEnd/>
          </a:ln>
        </p:spPr>
        <p:txBody>
          <a:bodyPr>
            <a:spAutoFit/>
          </a:bodyPr>
          <a:lstStyle/>
          <a:p>
            <a:pPr algn="ctr"/>
            <a:r>
              <a:rPr kumimoji="0" lang="en-US" altLang="ja-JP" sz="1600" b="1">
                <a:latin typeface="Calibri" pitchFamily="34" charset="0"/>
              </a:rPr>
              <a:t>General English    </a:t>
            </a:r>
            <a:r>
              <a:rPr kumimoji="0" lang="en-US" altLang="ja-JP" sz="900">
                <a:latin typeface="Calibri" pitchFamily="34" charset="0"/>
              </a:rPr>
              <a:t>(CRICOS Code: </a:t>
            </a:r>
            <a:r>
              <a:rPr kumimoji="0" lang="en-AU" altLang="ja-JP" sz="900">
                <a:latin typeface="Calibri" pitchFamily="34" charset="0"/>
              </a:rPr>
              <a:t>078160F)</a:t>
            </a:r>
            <a:endParaRPr kumimoji="0" lang="en-AU" altLang="ja-JP" sz="900">
              <a:latin typeface="Calibri" pitchFamily="34" charset="0"/>
              <a:ea typeface="Adobe Kaiti Std R"/>
              <a:cs typeface="Adobe Kaiti Std R"/>
            </a:endParaRPr>
          </a:p>
        </p:txBody>
      </p:sp>
      <p:pic>
        <p:nvPicPr>
          <p:cNvPr id="21521" name="Picture 3" descr="P:\Artwork\Berlin\Photos\students_listening.jpg"/>
          <p:cNvPicPr>
            <a:picLocks noChangeAspect="1" noChangeArrowheads="1"/>
          </p:cNvPicPr>
          <p:nvPr/>
        </p:nvPicPr>
        <p:blipFill>
          <a:blip r:embed="rId4"/>
          <a:srcRect/>
          <a:stretch>
            <a:fillRect/>
          </a:stretch>
        </p:blipFill>
        <p:spPr bwMode="auto">
          <a:xfrm>
            <a:off x="7296150" y="1681163"/>
            <a:ext cx="1695450" cy="1670050"/>
          </a:xfrm>
          <a:prstGeom prst="rect">
            <a:avLst/>
          </a:prstGeom>
          <a:noFill/>
          <a:ln w="9525">
            <a:noFill/>
            <a:miter lim="800000"/>
            <a:headEnd/>
            <a:tailEnd/>
          </a:ln>
        </p:spPr>
      </p:pic>
      <p:sp>
        <p:nvSpPr>
          <p:cNvPr id="21522" name="TextBox 19"/>
          <p:cNvSpPr txBox="1">
            <a:spLocks noChangeArrowheads="1"/>
          </p:cNvSpPr>
          <p:nvPr/>
        </p:nvSpPr>
        <p:spPr bwMode="auto">
          <a:xfrm>
            <a:off x="2209800" y="1514475"/>
            <a:ext cx="2265363" cy="641350"/>
          </a:xfrm>
          <a:prstGeom prst="rect">
            <a:avLst/>
          </a:prstGeom>
          <a:noFill/>
          <a:ln w="9525">
            <a:noFill/>
            <a:miter lim="800000"/>
            <a:headEnd/>
            <a:tailEnd/>
          </a:ln>
        </p:spPr>
        <p:txBody>
          <a:bodyPr>
            <a:spAutoFit/>
          </a:bodyPr>
          <a:lstStyle/>
          <a:p>
            <a:pPr algn="just">
              <a:lnSpc>
                <a:spcPct val="150000"/>
              </a:lnSpc>
            </a:pPr>
            <a:r>
              <a:rPr kumimoji="0" lang="ja-JP" altLang="en-US" sz="1200">
                <a:latin typeface="Calibri" pitchFamily="34" charset="0"/>
              </a:rPr>
              <a:t>実用的な英会話力をつけるために適したコース</a:t>
            </a:r>
            <a:endParaRPr kumimoji="0" lang="en-AU" altLang="ja-JP" sz="1200">
              <a:latin typeface="Calibri" pitchFamily="34" charset="0"/>
            </a:endParaRPr>
          </a:p>
        </p:txBody>
      </p:sp>
      <p:sp>
        <p:nvSpPr>
          <p:cNvPr id="21523" name="TextBox 20"/>
          <p:cNvSpPr txBox="1">
            <a:spLocks noChangeArrowheads="1"/>
          </p:cNvSpPr>
          <p:nvPr/>
        </p:nvSpPr>
        <p:spPr bwMode="auto">
          <a:xfrm>
            <a:off x="2286000" y="3876675"/>
            <a:ext cx="2286000" cy="641350"/>
          </a:xfrm>
          <a:prstGeom prst="rect">
            <a:avLst/>
          </a:prstGeom>
          <a:noFill/>
          <a:ln w="9525">
            <a:noFill/>
            <a:miter lim="800000"/>
            <a:headEnd/>
            <a:tailEnd/>
          </a:ln>
        </p:spPr>
        <p:txBody>
          <a:bodyPr>
            <a:spAutoFit/>
          </a:bodyPr>
          <a:lstStyle/>
          <a:p>
            <a:pPr algn="just">
              <a:lnSpc>
                <a:spcPct val="150000"/>
              </a:lnSpc>
            </a:pPr>
            <a:r>
              <a:rPr kumimoji="0" lang="ja-JP" altLang="en-US" sz="1200">
                <a:latin typeface="Calibri" pitchFamily="34" charset="0"/>
              </a:rPr>
              <a:t>進学を予定される方に必要なスキルを学ぶためのコース</a:t>
            </a:r>
            <a:endParaRPr kumimoji="0" lang="en-AU" altLang="ja-JP" sz="1200">
              <a:latin typeface="Calibri" pitchFamily="34" charset="0"/>
            </a:endParaRPr>
          </a:p>
        </p:txBody>
      </p:sp>
      <p:sp>
        <p:nvSpPr>
          <p:cNvPr id="21524" name="TextBox 23"/>
          <p:cNvSpPr txBox="1">
            <a:spLocks noChangeArrowheads="1"/>
          </p:cNvSpPr>
          <p:nvPr/>
        </p:nvSpPr>
        <p:spPr bwMode="auto">
          <a:xfrm>
            <a:off x="4800600" y="1524000"/>
            <a:ext cx="2422525" cy="1628775"/>
          </a:xfrm>
          <a:prstGeom prst="rect">
            <a:avLst/>
          </a:prstGeom>
          <a:noFill/>
          <a:ln w="9525">
            <a:noFill/>
            <a:miter lim="800000"/>
            <a:headEnd/>
            <a:tailEnd/>
          </a:ln>
        </p:spPr>
        <p:txBody>
          <a:bodyPr>
            <a:spAutoFit/>
          </a:bodyPr>
          <a:lstStyle/>
          <a:p>
            <a:pPr marL="171450" indent="-171450">
              <a:lnSpc>
                <a:spcPct val="150000"/>
              </a:lnSpc>
              <a:buClr>
                <a:schemeClr val="accent1"/>
              </a:buClr>
              <a:buFont typeface="Arial" charset="0"/>
              <a:buChar char="•"/>
            </a:pPr>
            <a:r>
              <a:rPr kumimoji="0" lang="en-US" altLang="ja-JP" sz="1100" dirty="0">
                <a:latin typeface="Calibri" pitchFamily="34" charset="0"/>
              </a:rPr>
              <a:t>18</a:t>
            </a:r>
            <a:r>
              <a:rPr kumimoji="0" lang="ja-JP" altLang="en-US" sz="1100" dirty="0">
                <a:latin typeface="Calibri" pitchFamily="34" charset="0"/>
              </a:rPr>
              <a:t>歳以上</a:t>
            </a:r>
          </a:p>
          <a:p>
            <a:pPr marL="171450" indent="-171450">
              <a:lnSpc>
                <a:spcPct val="150000"/>
              </a:lnSpc>
              <a:buClr>
                <a:schemeClr val="accent1"/>
              </a:buClr>
              <a:buFont typeface="Arial" charset="0"/>
              <a:buChar char="•"/>
            </a:pPr>
            <a:r>
              <a:rPr kumimoji="0" lang="ja-JP" altLang="en-US" sz="1100" dirty="0">
                <a:latin typeface="Calibri" pitchFamily="34" charset="0"/>
              </a:rPr>
              <a:t>レベル</a:t>
            </a:r>
            <a:r>
              <a:rPr kumimoji="0" lang="en-US" altLang="ja-JP" sz="1100" dirty="0">
                <a:latin typeface="Calibri" pitchFamily="34" charset="0"/>
              </a:rPr>
              <a:t>: 4</a:t>
            </a:r>
            <a:r>
              <a:rPr kumimoji="0" lang="ja-JP" altLang="en-US" sz="1100" dirty="0">
                <a:latin typeface="Calibri" pitchFamily="34" charset="0"/>
              </a:rPr>
              <a:t>段階</a:t>
            </a:r>
            <a:r>
              <a:rPr kumimoji="0" lang="ja-JP" altLang="en-AU" sz="1100" dirty="0">
                <a:latin typeface="Calibri" pitchFamily="34" charset="0"/>
              </a:rPr>
              <a:t> </a:t>
            </a:r>
            <a:r>
              <a:rPr kumimoji="0" lang="en-AU" altLang="ja-JP" sz="1200" dirty="0"/>
              <a:t>(</a:t>
            </a:r>
            <a:r>
              <a:rPr kumimoji="0" lang="en-AU" altLang="ja-JP" sz="1200" dirty="0" smtClean="0"/>
              <a:t>12 </a:t>
            </a:r>
            <a:r>
              <a:rPr kumimoji="0" lang="en-AU" altLang="ja-JP" sz="1200" dirty="0"/>
              <a:t>weeks each)</a:t>
            </a:r>
            <a:endParaRPr kumimoji="0" lang="en-AU" altLang="ja-JP" sz="1200" dirty="0">
              <a:latin typeface="Calibri" pitchFamily="34" charset="0"/>
            </a:endParaRPr>
          </a:p>
          <a:p>
            <a:pPr marL="171450" indent="-171450">
              <a:lnSpc>
                <a:spcPct val="150000"/>
              </a:lnSpc>
              <a:buClr>
                <a:schemeClr val="accent1"/>
              </a:buClr>
              <a:buFont typeface="Arial" charset="0"/>
              <a:buChar char="•"/>
            </a:pPr>
            <a:r>
              <a:rPr kumimoji="0" lang="ja-JP" altLang="en-US" sz="1100" dirty="0">
                <a:latin typeface="Calibri" pitchFamily="34" charset="0"/>
              </a:rPr>
              <a:t>必要英語レベル </a:t>
            </a:r>
            <a:r>
              <a:rPr kumimoji="0" lang="en-US" altLang="ja-JP" sz="1100" dirty="0">
                <a:latin typeface="Calibri" pitchFamily="34" charset="0"/>
              </a:rPr>
              <a:t>: </a:t>
            </a:r>
            <a:r>
              <a:rPr kumimoji="0" lang="ja-JP" altLang="en-US" sz="1100" dirty="0">
                <a:latin typeface="Calibri" pitchFamily="34" charset="0"/>
              </a:rPr>
              <a:t>全ての英語力*</a:t>
            </a:r>
            <a:endParaRPr kumimoji="0" lang="ja-JP" altLang="en-AU" sz="1100" dirty="0">
              <a:latin typeface="Calibri" pitchFamily="34" charset="0"/>
            </a:endParaRPr>
          </a:p>
          <a:p>
            <a:pPr marL="171450" indent="-171450">
              <a:lnSpc>
                <a:spcPct val="150000"/>
              </a:lnSpc>
              <a:buClr>
                <a:schemeClr val="accent1"/>
              </a:buClr>
              <a:buFont typeface="Arial" charset="0"/>
              <a:buChar char="•"/>
            </a:pPr>
            <a:r>
              <a:rPr kumimoji="0" lang="ja-JP" altLang="en-US" sz="1100" dirty="0">
                <a:latin typeface="Calibri" pitchFamily="34" charset="0"/>
              </a:rPr>
              <a:t>クラス人数</a:t>
            </a:r>
            <a:r>
              <a:rPr kumimoji="0" lang="en-US" altLang="ja-JP" sz="1100" dirty="0">
                <a:latin typeface="Calibri" pitchFamily="34" charset="0"/>
              </a:rPr>
              <a:t>: </a:t>
            </a:r>
            <a:r>
              <a:rPr kumimoji="0" lang="ja-JP" altLang="en-US" sz="1100" dirty="0">
                <a:latin typeface="Calibri" pitchFamily="34" charset="0"/>
              </a:rPr>
              <a:t>平均</a:t>
            </a:r>
            <a:r>
              <a:rPr kumimoji="0" lang="en-US" altLang="ja-JP" sz="1100" dirty="0">
                <a:latin typeface="Calibri" pitchFamily="34" charset="0"/>
              </a:rPr>
              <a:t>15</a:t>
            </a:r>
            <a:r>
              <a:rPr kumimoji="0" lang="ja-JP" altLang="en-US" sz="1100" dirty="0">
                <a:latin typeface="Calibri" pitchFamily="34" charset="0"/>
              </a:rPr>
              <a:t>人 </a:t>
            </a:r>
            <a:r>
              <a:rPr kumimoji="0" lang="en-US" altLang="ja-JP" sz="1100" dirty="0">
                <a:latin typeface="Calibri" pitchFamily="34" charset="0"/>
              </a:rPr>
              <a:t>(</a:t>
            </a:r>
            <a:r>
              <a:rPr kumimoji="0" lang="ja-JP" altLang="en-US" sz="1100" dirty="0">
                <a:latin typeface="Calibri" pitchFamily="34" charset="0"/>
              </a:rPr>
              <a:t>最大</a:t>
            </a:r>
            <a:r>
              <a:rPr kumimoji="0" lang="en-US" altLang="ja-JP" sz="1100" dirty="0">
                <a:latin typeface="Calibri" pitchFamily="34" charset="0"/>
              </a:rPr>
              <a:t>18</a:t>
            </a:r>
            <a:r>
              <a:rPr kumimoji="0" lang="ja-JP" altLang="en-US" sz="1100" dirty="0">
                <a:latin typeface="Calibri" pitchFamily="34" charset="0"/>
              </a:rPr>
              <a:t>人</a:t>
            </a:r>
            <a:r>
              <a:rPr kumimoji="0" lang="en-US" altLang="ja-JP" sz="1100" dirty="0">
                <a:latin typeface="Calibri" pitchFamily="34" charset="0"/>
              </a:rPr>
              <a:t>)</a:t>
            </a:r>
          </a:p>
          <a:p>
            <a:pPr marL="171450" indent="-171450">
              <a:lnSpc>
                <a:spcPct val="150000"/>
              </a:lnSpc>
              <a:buClr>
                <a:schemeClr val="accent1"/>
              </a:buClr>
              <a:buFont typeface="Arial" charset="0"/>
              <a:buChar char="•"/>
            </a:pPr>
            <a:r>
              <a:rPr kumimoji="0" lang="ja-JP" altLang="en-US" sz="1100" dirty="0">
                <a:latin typeface="Calibri" pitchFamily="34" charset="0"/>
              </a:rPr>
              <a:t>授業時間</a:t>
            </a:r>
            <a:r>
              <a:rPr kumimoji="0" lang="en-US" altLang="ja-JP" sz="1100" dirty="0">
                <a:latin typeface="Calibri" pitchFamily="34" charset="0"/>
              </a:rPr>
              <a:t>: </a:t>
            </a:r>
            <a:r>
              <a:rPr kumimoji="0" lang="ja-JP" altLang="en-US" sz="1100" dirty="0">
                <a:latin typeface="Calibri" pitchFamily="34" charset="0"/>
              </a:rPr>
              <a:t>週</a:t>
            </a:r>
            <a:r>
              <a:rPr kumimoji="0" lang="en-US" altLang="ja-JP" sz="1100" dirty="0">
                <a:latin typeface="Calibri" pitchFamily="34" charset="0"/>
              </a:rPr>
              <a:t>20</a:t>
            </a:r>
            <a:r>
              <a:rPr kumimoji="0" lang="ja-JP" altLang="en-US" sz="1100" dirty="0">
                <a:latin typeface="Calibri" pitchFamily="34" charset="0"/>
              </a:rPr>
              <a:t>時間</a:t>
            </a:r>
          </a:p>
          <a:p>
            <a:pPr marL="171450" indent="-171450">
              <a:lnSpc>
                <a:spcPct val="150000"/>
              </a:lnSpc>
              <a:buClr>
                <a:schemeClr val="accent1"/>
              </a:buClr>
              <a:buFont typeface="Arial" charset="0"/>
              <a:buChar char="•"/>
            </a:pPr>
            <a:r>
              <a:rPr kumimoji="0" lang="ja-JP" altLang="en-US" sz="1100" dirty="0">
                <a:latin typeface="Calibri" pitchFamily="34" charset="0"/>
              </a:rPr>
              <a:t>入学日</a:t>
            </a:r>
            <a:r>
              <a:rPr kumimoji="0" lang="en-US" altLang="ja-JP" sz="1100" dirty="0">
                <a:latin typeface="Calibri" pitchFamily="34" charset="0"/>
              </a:rPr>
              <a:t>: </a:t>
            </a:r>
            <a:r>
              <a:rPr kumimoji="0" lang="ja-JP" altLang="en-US" sz="1100" dirty="0">
                <a:latin typeface="Calibri" pitchFamily="34" charset="0"/>
              </a:rPr>
              <a:t>毎週月曜日</a:t>
            </a:r>
          </a:p>
        </p:txBody>
      </p:sp>
      <p:sp>
        <p:nvSpPr>
          <p:cNvPr id="21525" name="TextBox 24"/>
          <p:cNvSpPr txBox="1">
            <a:spLocks noChangeArrowheads="1"/>
          </p:cNvSpPr>
          <p:nvPr/>
        </p:nvSpPr>
        <p:spPr bwMode="auto">
          <a:xfrm>
            <a:off x="2209800" y="2514600"/>
            <a:ext cx="2073275" cy="1008063"/>
          </a:xfrm>
          <a:prstGeom prst="rect">
            <a:avLst/>
          </a:prstGeom>
          <a:noFill/>
          <a:ln w="9525">
            <a:noFill/>
            <a:miter lim="800000"/>
            <a:headEnd/>
            <a:tailEnd/>
          </a:ln>
        </p:spPr>
        <p:txBody>
          <a:bodyPr>
            <a:spAutoFit/>
          </a:bodyPr>
          <a:lstStyle/>
          <a:p>
            <a:pPr algn="just">
              <a:lnSpc>
                <a:spcPct val="150000"/>
              </a:lnSpc>
            </a:pPr>
            <a:r>
              <a:rPr kumimoji="0" lang="en-US" altLang="ja-JP" sz="1200" b="1">
                <a:latin typeface="Calibri" pitchFamily="34" charset="0"/>
              </a:rPr>
              <a:t>Class schedule:</a:t>
            </a:r>
            <a:r>
              <a:rPr kumimoji="0" lang="ja-JP" altLang="en-US" sz="1000"/>
              <a:t>月曜日～金曜日</a:t>
            </a:r>
            <a:r>
              <a:rPr kumimoji="0" lang="en-US" altLang="ja-JP" sz="1000"/>
              <a:t>9:00 am</a:t>
            </a:r>
            <a:r>
              <a:rPr kumimoji="0" lang="ja-JP" altLang="en-US" sz="1000"/>
              <a:t>～</a:t>
            </a:r>
            <a:r>
              <a:rPr kumimoji="0" lang="en-US" altLang="ja-JP" sz="1000"/>
              <a:t>1:30 pm</a:t>
            </a:r>
          </a:p>
          <a:p>
            <a:pPr algn="just">
              <a:lnSpc>
                <a:spcPct val="150000"/>
              </a:lnSpc>
            </a:pPr>
            <a:r>
              <a:rPr kumimoji="0" lang="ja-JP" altLang="en-US" sz="1000"/>
              <a:t>（ </a:t>
            </a:r>
            <a:r>
              <a:rPr kumimoji="0" lang="en-US" altLang="ja-JP" sz="1000"/>
              <a:t>2:00 pm</a:t>
            </a:r>
            <a:r>
              <a:rPr kumimoji="0" lang="ja-JP" altLang="en-US" sz="1000"/>
              <a:t>～</a:t>
            </a:r>
            <a:r>
              <a:rPr kumimoji="0" lang="en-US" altLang="ja-JP" sz="1000"/>
              <a:t>3</a:t>
            </a:r>
            <a:r>
              <a:rPr kumimoji="0" lang="ja-JP" altLang="en-US" sz="1000"/>
              <a:t>：</a:t>
            </a:r>
            <a:r>
              <a:rPr kumimoji="0" lang="en-US" altLang="ja-JP" sz="1000"/>
              <a:t>00 pm</a:t>
            </a:r>
            <a:r>
              <a:rPr kumimoji="0" lang="ja-JP" altLang="en-US"/>
              <a:t> </a:t>
            </a:r>
            <a:r>
              <a:rPr kumimoji="0" lang="ja-JP" altLang="en-US" sz="1000"/>
              <a:t>）</a:t>
            </a:r>
            <a:endParaRPr kumimoji="0" lang="ja-JP" altLang="en-AU" sz="1000"/>
          </a:p>
        </p:txBody>
      </p:sp>
      <p:sp>
        <p:nvSpPr>
          <p:cNvPr id="21526" name="TextBox 25"/>
          <p:cNvSpPr txBox="1">
            <a:spLocks noChangeArrowheads="1"/>
          </p:cNvSpPr>
          <p:nvPr/>
        </p:nvSpPr>
        <p:spPr bwMode="auto">
          <a:xfrm>
            <a:off x="2286000" y="4800600"/>
            <a:ext cx="2286000" cy="595313"/>
          </a:xfrm>
          <a:prstGeom prst="rect">
            <a:avLst/>
          </a:prstGeom>
          <a:noFill/>
          <a:ln w="9525">
            <a:noFill/>
            <a:miter lim="800000"/>
            <a:headEnd/>
            <a:tailEnd/>
          </a:ln>
        </p:spPr>
        <p:txBody>
          <a:bodyPr>
            <a:spAutoFit/>
          </a:bodyPr>
          <a:lstStyle/>
          <a:p>
            <a:pPr algn="just">
              <a:lnSpc>
                <a:spcPct val="150000"/>
              </a:lnSpc>
            </a:pPr>
            <a:r>
              <a:rPr kumimoji="0" lang="en-US" altLang="ja-JP" sz="1200" b="1">
                <a:latin typeface="Calibri" pitchFamily="34" charset="0"/>
              </a:rPr>
              <a:t>Class schedule:</a:t>
            </a:r>
            <a:r>
              <a:rPr kumimoji="0" lang="ja-JP" altLang="en-US" sz="1000"/>
              <a:t>月曜日～金曜日</a:t>
            </a:r>
          </a:p>
          <a:p>
            <a:pPr algn="just">
              <a:lnSpc>
                <a:spcPct val="150000"/>
              </a:lnSpc>
            </a:pPr>
            <a:r>
              <a:rPr kumimoji="0" lang="en-US" altLang="ja-JP" sz="1000"/>
              <a:t>1:30 pm</a:t>
            </a:r>
            <a:r>
              <a:rPr kumimoji="0" lang="ja-JP" altLang="en-US" sz="1000"/>
              <a:t>～</a:t>
            </a:r>
            <a:r>
              <a:rPr kumimoji="0" lang="en-US" altLang="ja-JP" sz="1000"/>
              <a:t>6:00 pm</a:t>
            </a:r>
            <a:endParaRPr kumimoji="0" lang="en-AU" altLang="ja-JP" sz="1000"/>
          </a:p>
        </p:txBody>
      </p:sp>
      <p:sp>
        <p:nvSpPr>
          <p:cNvPr id="21527" name="TextBox 26"/>
          <p:cNvSpPr txBox="1">
            <a:spLocks noChangeArrowheads="1"/>
          </p:cNvSpPr>
          <p:nvPr/>
        </p:nvSpPr>
        <p:spPr bwMode="auto">
          <a:xfrm>
            <a:off x="4800600" y="3886200"/>
            <a:ext cx="2362200" cy="1651000"/>
          </a:xfrm>
          <a:prstGeom prst="rect">
            <a:avLst/>
          </a:prstGeom>
          <a:noFill/>
          <a:ln w="9525">
            <a:noFill/>
            <a:miter lim="800000"/>
            <a:headEnd/>
            <a:tailEnd/>
          </a:ln>
        </p:spPr>
        <p:txBody>
          <a:bodyPr>
            <a:spAutoFit/>
          </a:bodyPr>
          <a:lstStyle/>
          <a:p>
            <a:pPr marL="171450" indent="-171450">
              <a:lnSpc>
                <a:spcPct val="150000"/>
              </a:lnSpc>
              <a:buClr>
                <a:schemeClr val="accent1"/>
              </a:buClr>
              <a:buFont typeface="Arial" charset="0"/>
              <a:buChar char="•"/>
            </a:pPr>
            <a:r>
              <a:rPr kumimoji="0" lang="en-US" altLang="ja-JP" sz="1200" dirty="0"/>
              <a:t>18</a:t>
            </a:r>
            <a:r>
              <a:rPr kumimoji="0" lang="ja-JP" altLang="en-US" sz="1200" dirty="0"/>
              <a:t>歳以上</a:t>
            </a:r>
            <a:endParaRPr kumimoji="0" lang="en-US" altLang="ja-JP" sz="1200" dirty="0">
              <a:latin typeface="Calibri" pitchFamily="34" charset="0"/>
            </a:endParaRPr>
          </a:p>
          <a:p>
            <a:pPr marL="171450" indent="-171450">
              <a:lnSpc>
                <a:spcPct val="150000"/>
              </a:lnSpc>
              <a:buClr>
                <a:schemeClr val="accent1"/>
              </a:buClr>
              <a:buFont typeface="Arial" charset="0"/>
              <a:buChar char="•"/>
            </a:pPr>
            <a:r>
              <a:rPr kumimoji="0" lang="ja-JP" altLang="en-US" sz="1100" dirty="0">
                <a:latin typeface="Calibri" pitchFamily="34" charset="0"/>
              </a:rPr>
              <a:t>レベル</a:t>
            </a:r>
            <a:r>
              <a:rPr kumimoji="0" lang="en-US" altLang="ja-JP" sz="1100" dirty="0">
                <a:latin typeface="Calibri" pitchFamily="34" charset="0"/>
              </a:rPr>
              <a:t>: 2</a:t>
            </a:r>
            <a:r>
              <a:rPr kumimoji="0" lang="ja-JP" altLang="en-US" sz="1100" dirty="0">
                <a:latin typeface="Calibri" pitchFamily="34" charset="0"/>
              </a:rPr>
              <a:t>段階</a:t>
            </a:r>
            <a:r>
              <a:rPr kumimoji="0" lang="ja-JP" altLang="en-AU" sz="1100" dirty="0">
                <a:latin typeface="Calibri" pitchFamily="34" charset="0"/>
              </a:rPr>
              <a:t> </a:t>
            </a:r>
            <a:r>
              <a:rPr kumimoji="0" lang="en-AU" altLang="ja-JP" sz="1100" dirty="0">
                <a:latin typeface="Calibri" pitchFamily="34" charset="0"/>
              </a:rPr>
              <a:t>(10 weeks each)</a:t>
            </a:r>
          </a:p>
          <a:p>
            <a:pPr marL="171450" indent="-171450">
              <a:lnSpc>
                <a:spcPct val="150000"/>
              </a:lnSpc>
              <a:buClr>
                <a:schemeClr val="accent1"/>
              </a:buClr>
              <a:buFont typeface="Arial" charset="0"/>
              <a:buChar char="•"/>
            </a:pPr>
            <a:r>
              <a:rPr kumimoji="0" lang="ja-JP" altLang="en-US" sz="1200" dirty="0"/>
              <a:t>必要英語レベル </a:t>
            </a:r>
            <a:r>
              <a:rPr kumimoji="0" lang="en-US" altLang="ja-JP" sz="1200" dirty="0"/>
              <a:t>: </a:t>
            </a:r>
            <a:r>
              <a:rPr kumimoji="0" lang="en-US" altLang="ja-JP" sz="1000" dirty="0"/>
              <a:t>IELTS5.0*</a:t>
            </a:r>
            <a:endParaRPr kumimoji="0" lang="en-US" altLang="ja-JP" sz="1000" dirty="0">
              <a:latin typeface="Calibri" pitchFamily="34" charset="0"/>
            </a:endParaRPr>
          </a:p>
          <a:p>
            <a:pPr marL="171450" indent="-171450">
              <a:lnSpc>
                <a:spcPct val="150000"/>
              </a:lnSpc>
              <a:buClr>
                <a:schemeClr val="accent1"/>
              </a:buClr>
              <a:buFont typeface="Arial" charset="0"/>
              <a:buChar char="•"/>
            </a:pPr>
            <a:r>
              <a:rPr kumimoji="0" lang="ja-JP" altLang="en-US" sz="1100" dirty="0">
                <a:latin typeface="Calibri" pitchFamily="34" charset="0"/>
              </a:rPr>
              <a:t>クラス人数</a:t>
            </a:r>
            <a:r>
              <a:rPr kumimoji="0" lang="en-US" altLang="ja-JP" sz="1100" dirty="0">
                <a:latin typeface="Calibri" pitchFamily="34" charset="0"/>
              </a:rPr>
              <a:t>: </a:t>
            </a:r>
            <a:r>
              <a:rPr kumimoji="0" lang="ja-JP" altLang="en-US" sz="1100" dirty="0">
                <a:latin typeface="Calibri" pitchFamily="34" charset="0"/>
              </a:rPr>
              <a:t>平均</a:t>
            </a:r>
            <a:r>
              <a:rPr kumimoji="0" lang="en-US" altLang="ja-JP" sz="1100" dirty="0">
                <a:latin typeface="Calibri" pitchFamily="34" charset="0"/>
              </a:rPr>
              <a:t>15</a:t>
            </a:r>
            <a:r>
              <a:rPr kumimoji="0" lang="ja-JP" altLang="en-US" sz="1100" dirty="0">
                <a:latin typeface="Calibri" pitchFamily="34" charset="0"/>
              </a:rPr>
              <a:t>人 </a:t>
            </a:r>
            <a:r>
              <a:rPr kumimoji="0" lang="en-US" altLang="ja-JP" sz="1100" dirty="0">
                <a:latin typeface="Calibri" pitchFamily="34" charset="0"/>
              </a:rPr>
              <a:t>(</a:t>
            </a:r>
            <a:r>
              <a:rPr kumimoji="0" lang="ja-JP" altLang="en-US" sz="1100" dirty="0">
                <a:latin typeface="Calibri" pitchFamily="34" charset="0"/>
              </a:rPr>
              <a:t>最大</a:t>
            </a:r>
            <a:r>
              <a:rPr kumimoji="0" lang="en-US" altLang="ja-JP" sz="1100" dirty="0">
                <a:latin typeface="Calibri" pitchFamily="34" charset="0"/>
              </a:rPr>
              <a:t>18</a:t>
            </a:r>
            <a:r>
              <a:rPr kumimoji="0" lang="ja-JP" altLang="en-US" sz="1100" dirty="0">
                <a:latin typeface="Calibri" pitchFamily="34" charset="0"/>
              </a:rPr>
              <a:t>人</a:t>
            </a:r>
            <a:r>
              <a:rPr kumimoji="0" lang="en-US" altLang="ja-JP" sz="1100" dirty="0">
                <a:latin typeface="Calibri" pitchFamily="34" charset="0"/>
              </a:rPr>
              <a:t>)</a:t>
            </a:r>
          </a:p>
          <a:p>
            <a:pPr marL="171450" indent="-171450">
              <a:lnSpc>
                <a:spcPct val="150000"/>
              </a:lnSpc>
              <a:buClr>
                <a:schemeClr val="accent1"/>
              </a:buClr>
              <a:buFont typeface="Arial" charset="0"/>
              <a:buChar char="•"/>
            </a:pPr>
            <a:r>
              <a:rPr kumimoji="0" lang="ja-JP" altLang="en-US" sz="1100" dirty="0">
                <a:latin typeface="Calibri" pitchFamily="34" charset="0"/>
              </a:rPr>
              <a:t>授業時間</a:t>
            </a:r>
            <a:r>
              <a:rPr kumimoji="0" lang="en-US" altLang="ja-JP" sz="1100" dirty="0">
                <a:latin typeface="Calibri" pitchFamily="34" charset="0"/>
              </a:rPr>
              <a:t>: </a:t>
            </a:r>
            <a:r>
              <a:rPr kumimoji="0" lang="ja-JP" altLang="en-US" sz="1100" dirty="0">
                <a:latin typeface="Calibri" pitchFamily="34" charset="0"/>
              </a:rPr>
              <a:t>週</a:t>
            </a:r>
            <a:r>
              <a:rPr kumimoji="0" lang="en-US" altLang="ja-JP" sz="1100" dirty="0">
                <a:latin typeface="Calibri" pitchFamily="34" charset="0"/>
              </a:rPr>
              <a:t>20</a:t>
            </a:r>
            <a:r>
              <a:rPr kumimoji="0" lang="ja-JP" altLang="en-US" sz="1100" dirty="0">
                <a:latin typeface="Calibri" pitchFamily="34" charset="0"/>
              </a:rPr>
              <a:t>時間</a:t>
            </a:r>
          </a:p>
          <a:p>
            <a:pPr marL="171450" indent="-171450">
              <a:lnSpc>
                <a:spcPct val="150000"/>
              </a:lnSpc>
              <a:buClr>
                <a:schemeClr val="accent1"/>
              </a:buClr>
              <a:buFont typeface="Arial" charset="0"/>
              <a:buChar char="•"/>
            </a:pPr>
            <a:r>
              <a:rPr kumimoji="0" lang="ja-JP" altLang="en-US" sz="1100" dirty="0">
                <a:latin typeface="Calibri" pitchFamily="34" charset="0"/>
              </a:rPr>
              <a:t>入学日：</a:t>
            </a:r>
            <a:r>
              <a:rPr kumimoji="0" lang="en-US" altLang="ja-JP" sz="1100" dirty="0">
                <a:latin typeface="Calibri" pitchFamily="34" charset="0"/>
              </a:rPr>
              <a:t>2013</a:t>
            </a:r>
            <a:r>
              <a:rPr kumimoji="0" lang="ja-JP" altLang="en-US" sz="1100" dirty="0" smtClean="0">
                <a:latin typeface="Calibri" pitchFamily="34" charset="0"/>
              </a:rPr>
              <a:t>年</a:t>
            </a:r>
            <a:r>
              <a:rPr kumimoji="0" lang="en-US" altLang="ja-JP" sz="1100" dirty="0" smtClean="0">
                <a:latin typeface="Calibri" pitchFamily="34" charset="0"/>
              </a:rPr>
              <a:t>10</a:t>
            </a:r>
            <a:r>
              <a:rPr kumimoji="0" lang="ja-JP" altLang="en-US" sz="1100" dirty="0" smtClean="0">
                <a:latin typeface="Calibri" pitchFamily="34" charset="0"/>
              </a:rPr>
              <a:t>月</a:t>
            </a:r>
            <a:r>
              <a:rPr kumimoji="0" lang="en-US" altLang="ja-JP" sz="1100" dirty="0" smtClean="0">
                <a:latin typeface="Calibri" pitchFamily="34" charset="0"/>
              </a:rPr>
              <a:t>14</a:t>
            </a:r>
            <a:r>
              <a:rPr kumimoji="0" lang="ja-JP" altLang="en-US" sz="1100" dirty="0" smtClean="0">
                <a:latin typeface="Calibri" pitchFamily="34" charset="0"/>
              </a:rPr>
              <a:t>日</a:t>
            </a:r>
            <a:endParaRPr kumimoji="0" lang="ja-JP" altLang="en-US" sz="1100" dirty="0">
              <a:latin typeface="Calibri" pitchFamily="34" charset="0"/>
            </a:endParaRPr>
          </a:p>
        </p:txBody>
      </p:sp>
      <p:sp>
        <p:nvSpPr>
          <p:cNvPr id="21528" name="TextBox 35"/>
          <p:cNvSpPr txBox="1">
            <a:spLocks noChangeArrowheads="1"/>
          </p:cNvSpPr>
          <p:nvPr/>
        </p:nvSpPr>
        <p:spPr bwMode="auto">
          <a:xfrm>
            <a:off x="-63500" y="5943600"/>
            <a:ext cx="6083300" cy="638175"/>
          </a:xfrm>
          <a:prstGeom prst="rect">
            <a:avLst/>
          </a:prstGeom>
          <a:noFill/>
          <a:ln w="9525">
            <a:noFill/>
            <a:miter lim="800000"/>
            <a:headEnd/>
            <a:tailEnd/>
          </a:ln>
        </p:spPr>
        <p:txBody>
          <a:bodyPr>
            <a:spAutoFit/>
          </a:bodyPr>
          <a:lstStyle/>
          <a:p>
            <a:r>
              <a:rPr kumimoji="0" lang="en-US" altLang="ja-JP" sz="900">
                <a:latin typeface="Calibri" pitchFamily="34" charset="0"/>
              </a:rPr>
              <a:t>*</a:t>
            </a:r>
            <a:r>
              <a:rPr kumimoji="0" lang="ja-JP" altLang="en-US" sz="900">
                <a:latin typeface="Calibri" pitchFamily="34" charset="0"/>
              </a:rPr>
              <a:t>必要英語レベル</a:t>
            </a:r>
            <a:r>
              <a:rPr kumimoji="0" lang="en-US" altLang="ja-JP" sz="900">
                <a:latin typeface="Calibri" pitchFamily="34" charset="0"/>
              </a:rPr>
              <a:t>: IELTS</a:t>
            </a:r>
            <a:r>
              <a:rPr kumimoji="0" lang="ja-JP" altLang="en-US" sz="900">
                <a:latin typeface="Calibri" pitchFamily="34" charset="0"/>
              </a:rPr>
              <a:t>スコアをお持ちでない場合、</a:t>
            </a:r>
            <a:r>
              <a:rPr kumimoji="0" lang="en-US" altLang="ja-JP" sz="900">
                <a:latin typeface="Calibri" pitchFamily="34" charset="0"/>
              </a:rPr>
              <a:t>Chambers</a:t>
            </a:r>
            <a:r>
              <a:rPr kumimoji="0" lang="ja-JP" altLang="en-US" sz="900">
                <a:latin typeface="Calibri" pitchFamily="34" charset="0"/>
              </a:rPr>
              <a:t>のレベルチェックテストにより</a:t>
            </a:r>
            <a:r>
              <a:rPr kumimoji="0" lang="en-US" altLang="ja-JP" sz="900">
                <a:latin typeface="Calibri" pitchFamily="34" charset="0"/>
              </a:rPr>
              <a:t>Intermediate level</a:t>
            </a:r>
            <a:r>
              <a:rPr kumimoji="0" lang="ja-JP" altLang="en-US" sz="900">
                <a:latin typeface="Calibri" pitchFamily="34" charset="0"/>
              </a:rPr>
              <a:t>を同等として取り扱います。</a:t>
            </a:r>
            <a:endParaRPr kumimoji="0" lang="en-US" altLang="ja-JP" sz="900">
              <a:latin typeface="Calibri" pitchFamily="34" charset="0"/>
            </a:endParaRPr>
          </a:p>
          <a:p>
            <a:endParaRPr kumimoji="0" lang="en-US" altLang="ja-JP" sz="900">
              <a:latin typeface="Calibri" pitchFamily="34" charset="0"/>
            </a:endParaRPr>
          </a:p>
          <a:p>
            <a:endParaRPr kumimoji="0" lang="en-AU" altLang="ja-JP" sz="900">
              <a:latin typeface="Calibri" pitchFamily="34" charset="0"/>
            </a:endParaRPr>
          </a:p>
        </p:txBody>
      </p:sp>
      <p:pic>
        <p:nvPicPr>
          <p:cNvPr id="21529" name="Picture 21"/>
          <p:cNvPicPr>
            <a:picLocks noChangeAspect="1"/>
          </p:cNvPicPr>
          <p:nvPr/>
        </p:nvPicPr>
        <p:blipFill>
          <a:blip r:embed="rId5"/>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152400" y="0"/>
            <a:ext cx="9448800" cy="744538"/>
          </a:xfrm>
          <a:prstGeom prst="rect">
            <a:avLst/>
          </a:prstGeom>
          <a:noFill/>
          <a:ln w="9525">
            <a:noFill/>
            <a:miter lim="800000"/>
            <a:headEnd/>
            <a:tailEnd/>
          </a:ln>
        </p:spPr>
      </p:pic>
      <p:pic>
        <p:nvPicPr>
          <p:cNvPr id="22530" name="Picture 2"/>
          <p:cNvPicPr>
            <a:picLocks noChangeAspect="1" noChangeArrowheads="1"/>
          </p:cNvPicPr>
          <p:nvPr/>
        </p:nvPicPr>
        <p:blipFill>
          <a:blip r:embed="rId3"/>
          <a:srcRect t="15260" b="41501"/>
          <a:stretch>
            <a:fillRect/>
          </a:stretch>
        </p:blipFill>
        <p:spPr bwMode="auto">
          <a:xfrm>
            <a:off x="-152400" y="6629400"/>
            <a:ext cx="9448800" cy="323850"/>
          </a:xfrm>
          <a:prstGeom prst="rect">
            <a:avLst/>
          </a:prstGeom>
          <a:noFill/>
          <a:ln w="9525">
            <a:noFill/>
            <a:miter lim="800000"/>
            <a:headEnd/>
            <a:tailEnd/>
          </a:ln>
        </p:spPr>
      </p:pic>
      <p:sp>
        <p:nvSpPr>
          <p:cNvPr id="5" name="Rectangle 4"/>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22534" name="TextBox 5"/>
          <p:cNvSpPr txBox="1">
            <a:spLocks noChangeArrowheads="1"/>
          </p:cNvSpPr>
          <p:nvPr/>
        </p:nvSpPr>
        <p:spPr bwMode="auto">
          <a:xfrm>
            <a:off x="0" y="7112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OUR COURSES </a:t>
            </a:r>
            <a:endParaRPr kumimoji="0" lang="en-AU" altLang="ja-JP" sz="3200" b="1">
              <a:latin typeface="Calibri" pitchFamily="34" charset="0"/>
            </a:endParaRPr>
          </a:p>
        </p:txBody>
      </p:sp>
      <p:pic>
        <p:nvPicPr>
          <p:cNvPr id="22535" name="Picture 2"/>
          <p:cNvPicPr>
            <a:picLocks noChangeAspect="1" noChangeArrowheads="1"/>
          </p:cNvPicPr>
          <p:nvPr/>
        </p:nvPicPr>
        <p:blipFill>
          <a:blip r:embed="rId4"/>
          <a:srcRect/>
          <a:stretch>
            <a:fillRect/>
          </a:stretch>
        </p:blipFill>
        <p:spPr bwMode="auto">
          <a:xfrm>
            <a:off x="7296150" y="2668588"/>
            <a:ext cx="1695450" cy="2055812"/>
          </a:xfrm>
          <a:prstGeom prst="rect">
            <a:avLst/>
          </a:prstGeom>
          <a:noFill/>
          <a:ln w="9525">
            <a:noFill/>
            <a:miter lim="800000"/>
            <a:headEnd/>
            <a:tailEnd/>
          </a:ln>
        </p:spPr>
      </p:pic>
      <p:sp>
        <p:nvSpPr>
          <p:cNvPr id="22536" name="TextBox 21"/>
          <p:cNvSpPr txBox="1">
            <a:spLocks noChangeArrowheads="1"/>
          </p:cNvSpPr>
          <p:nvPr/>
        </p:nvSpPr>
        <p:spPr bwMode="auto">
          <a:xfrm>
            <a:off x="2214563" y="3962400"/>
            <a:ext cx="2433637" cy="923925"/>
          </a:xfrm>
          <a:prstGeom prst="rect">
            <a:avLst/>
          </a:prstGeom>
          <a:noFill/>
          <a:ln w="9525">
            <a:noFill/>
            <a:miter lim="800000"/>
            <a:headEnd/>
            <a:tailEnd/>
          </a:ln>
        </p:spPr>
        <p:txBody>
          <a:bodyPr>
            <a:spAutoFit/>
          </a:bodyPr>
          <a:lstStyle/>
          <a:p>
            <a:pPr algn="just">
              <a:lnSpc>
                <a:spcPct val="150000"/>
              </a:lnSpc>
            </a:pPr>
            <a:r>
              <a:rPr kumimoji="0" lang="ja-JP" altLang="en-US" sz="1200">
                <a:latin typeface="Calibri" pitchFamily="34" charset="0"/>
              </a:rPr>
              <a:t>発音の癖や個々の特徴（アクセント）などを集中的に改善するためのコース。</a:t>
            </a:r>
            <a:endParaRPr kumimoji="0" lang="en-AU" sz="1200">
              <a:latin typeface="Calibri" pitchFamily="34" charset="0"/>
            </a:endParaRPr>
          </a:p>
        </p:txBody>
      </p:sp>
      <p:sp>
        <p:nvSpPr>
          <p:cNvPr id="22537" name="TextBox 22"/>
          <p:cNvSpPr txBox="1">
            <a:spLocks noChangeArrowheads="1"/>
          </p:cNvSpPr>
          <p:nvPr/>
        </p:nvSpPr>
        <p:spPr bwMode="auto">
          <a:xfrm>
            <a:off x="2171700" y="1582738"/>
            <a:ext cx="2417763" cy="923925"/>
          </a:xfrm>
          <a:prstGeom prst="rect">
            <a:avLst/>
          </a:prstGeom>
          <a:noFill/>
          <a:ln w="9525">
            <a:noFill/>
            <a:miter lim="800000"/>
            <a:headEnd/>
            <a:tailEnd/>
          </a:ln>
        </p:spPr>
        <p:txBody>
          <a:bodyPr>
            <a:spAutoFit/>
          </a:bodyPr>
          <a:lstStyle/>
          <a:p>
            <a:pPr algn="just">
              <a:lnSpc>
                <a:spcPct val="150000"/>
              </a:lnSpc>
            </a:pPr>
            <a:r>
              <a:rPr kumimoji="0" lang="en-US" altLang="ja-JP" sz="1200">
                <a:latin typeface="Calibri" pitchFamily="34" charset="0"/>
              </a:rPr>
              <a:t>IELTS</a:t>
            </a:r>
            <a:r>
              <a:rPr kumimoji="0" lang="ja-JP" altLang="en-US" sz="1200">
                <a:latin typeface="Calibri" pitchFamily="34" charset="0"/>
              </a:rPr>
              <a:t>スコアを上げるための</a:t>
            </a:r>
            <a:r>
              <a:rPr kumimoji="0" lang="en-US" altLang="ja-JP" sz="1200">
                <a:latin typeface="Calibri" pitchFamily="34" charset="0"/>
              </a:rPr>
              <a:t>)</a:t>
            </a:r>
            <a:r>
              <a:rPr kumimoji="0" lang="ja-JP" altLang="en-US" sz="1200">
                <a:latin typeface="Calibri" pitchFamily="34" charset="0"/>
              </a:rPr>
              <a:t>必要なスキルと必要な情報を実践的に学ぶ。</a:t>
            </a:r>
            <a:endParaRPr kumimoji="0" lang="en-AU" sz="1200">
              <a:latin typeface="Calibri" pitchFamily="34" charset="0"/>
            </a:endParaRPr>
          </a:p>
        </p:txBody>
      </p:sp>
      <p:sp>
        <p:nvSpPr>
          <p:cNvPr id="22538" name="TextBox 27"/>
          <p:cNvSpPr txBox="1">
            <a:spLocks noChangeArrowheads="1"/>
          </p:cNvSpPr>
          <p:nvPr/>
        </p:nvSpPr>
        <p:spPr bwMode="auto">
          <a:xfrm>
            <a:off x="4876800" y="1524000"/>
            <a:ext cx="2133600" cy="1616075"/>
          </a:xfrm>
          <a:prstGeom prst="rect">
            <a:avLst/>
          </a:prstGeom>
          <a:noFill/>
          <a:ln w="9525">
            <a:noFill/>
            <a:miter lim="800000"/>
            <a:headEnd/>
            <a:tailEnd/>
          </a:ln>
        </p:spPr>
        <p:txBody>
          <a:bodyPr>
            <a:spAutoFit/>
          </a:bodyPr>
          <a:lstStyle/>
          <a:p>
            <a:pPr marL="171450" indent="-171450">
              <a:lnSpc>
                <a:spcPct val="150000"/>
              </a:lnSpc>
              <a:buClr>
                <a:schemeClr val="accent1"/>
              </a:buClr>
              <a:buFont typeface="Arial" charset="0"/>
              <a:buChar char="•"/>
            </a:pPr>
            <a:r>
              <a:rPr kumimoji="0" lang="en-US" altLang="ja-JP" sz="1100" dirty="0">
                <a:latin typeface="Calibri" pitchFamily="34" charset="0"/>
              </a:rPr>
              <a:t>18</a:t>
            </a:r>
            <a:r>
              <a:rPr kumimoji="0" lang="ja-JP" altLang="en-US" sz="1100" dirty="0">
                <a:latin typeface="Calibri" pitchFamily="34" charset="0"/>
              </a:rPr>
              <a:t>歳以上</a:t>
            </a:r>
          </a:p>
          <a:p>
            <a:pPr marL="171450" indent="-171450">
              <a:lnSpc>
                <a:spcPct val="150000"/>
              </a:lnSpc>
              <a:buClr>
                <a:schemeClr val="accent1"/>
              </a:buClr>
              <a:buFont typeface="Arial" charset="0"/>
              <a:buChar char="•"/>
            </a:pPr>
            <a:r>
              <a:rPr kumimoji="0" lang="en-US" altLang="ja-JP" sz="1100" dirty="0">
                <a:latin typeface="Calibri" pitchFamily="34" charset="0"/>
              </a:rPr>
              <a:t>5 – 12</a:t>
            </a:r>
            <a:r>
              <a:rPr kumimoji="0" lang="ja-JP" altLang="en-US" sz="1100" dirty="0">
                <a:latin typeface="Calibri" pitchFamily="34" charset="0"/>
              </a:rPr>
              <a:t>週間</a:t>
            </a:r>
            <a:endParaRPr kumimoji="0" lang="en-AU" sz="1100" dirty="0">
              <a:latin typeface="Calibri" pitchFamily="34" charset="0"/>
            </a:endParaRPr>
          </a:p>
          <a:p>
            <a:pPr marL="171450" indent="-171450">
              <a:lnSpc>
                <a:spcPct val="150000"/>
              </a:lnSpc>
              <a:buClr>
                <a:schemeClr val="accent1"/>
              </a:buClr>
              <a:buFont typeface="Arial" charset="0"/>
              <a:buChar char="•"/>
            </a:pPr>
            <a:r>
              <a:rPr kumimoji="0" lang="ja-JP" altLang="en-US" sz="1100" dirty="0">
                <a:latin typeface="Calibri" pitchFamily="34" charset="0"/>
              </a:rPr>
              <a:t>必要英語レベル </a:t>
            </a:r>
            <a:r>
              <a:rPr kumimoji="0" lang="en-US" altLang="ja-JP" sz="1100" dirty="0">
                <a:latin typeface="Calibri" pitchFamily="34" charset="0"/>
              </a:rPr>
              <a:t>IELTS 4.5*</a:t>
            </a:r>
          </a:p>
          <a:p>
            <a:pPr marL="171450" indent="-171450">
              <a:lnSpc>
                <a:spcPct val="150000"/>
              </a:lnSpc>
              <a:buClr>
                <a:schemeClr val="accent1"/>
              </a:buClr>
              <a:buFont typeface="Arial" charset="0"/>
              <a:buChar char="•"/>
            </a:pPr>
            <a:r>
              <a:rPr kumimoji="0" lang="ja-JP" altLang="en-US" sz="1100" dirty="0">
                <a:latin typeface="Calibri" pitchFamily="34" charset="0"/>
              </a:rPr>
              <a:t>クラス人数</a:t>
            </a:r>
            <a:r>
              <a:rPr kumimoji="0" lang="en-US" altLang="ja-JP" sz="1100" dirty="0">
                <a:latin typeface="Calibri" pitchFamily="34" charset="0"/>
              </a:rPr>
              <a:t>: </a:t>
            </a:r>
            <a:r>
              <a:rPr kumimoji="0" lang="ja-JP" altLang="en-US" sz="1100" dirty="0">
                <a:latin typeface="Calibri" pitchFamily="34" charset="0"/>
              </a:rPr>
              <a:t>平均</a:t>
            </a:r>
            <a:r>
              <a:rPr kumimoji="0" lang="en-US" altLang="ja-JP" sz="1100" dirty="0">
                <a:latin typeface="Calibri" pitchFamily="34" charset="0"/>
              </a:rPr>
              <a:t>12</a:t>
            </a:r>
            <a:r>
              <a:rPr kumimoji="0" lang="ja-JP" altLang="en-US" sz="1100" dirty="0">
                <a:latin typeface="Calibri" pitchFamily="34" charset="0"/>
              </a:rPr>
              <a:t>人</a:t>
            </a:r>
          </a:p>
          <a:p>
            <a:pPr marL="171450" indent="-171450">
              <a:lnSpc>
                <a:spcPct val="150000"/>
              </a:lnSpc>
              <a:buClr>
                <a:schemeClr val="accent1"/>
              </a:buClr>
              <a:buFont typeface="Arial" charset="0"/>
              <a:buChar char="•"/>
            </a:pPr>
            <a:r>
              <a:rPr kumimoji="0" lang="ja-JP" altLang="en-US" sz="1100" dirty="0">
                <a:latin typeface="Calibri" pitchFamily="34" charset="0"/>
              </a:rPr>
              <a:t>授業時間</a:t>
            </a:r>
            <a:r>
              <a:rPr kumimoji="0" lang="en-US" altLang="ja-JP" sz="1100" dirty="0">
                <a:latin typeface="Calibri" pitchFamily="34" charset="0"/>
              </a:rPr>
              <a:t>: </a:t>
            </a:r>
            <a:r>
              <a:rPr kumimoji="0" lang="ja-JP" altLang="en-US" sz="1100" dirty="0">
                <a:latin typeface="Calibri" pitchFamily="34" charset="0"/>
              </a:rPr>
              <a:t>週</a:t>
            </a:r>
            <a:r>
              <a:rPr kumimoji="0" lang="en-US" altLang="ja-JP" sz="1100" dirty="0">
                <a:latin typeface="Calibri" pitchFamily="34" charset="0"/>
              </a:rPr>
              <a:t>12</a:t>
            </a:r>
            <a:r>
              <a:rPr kumimoji="0" lang="ja-JP" altLang="en-US" sz="1100" dirty="0">
                <a:latin typeface="Calibri" pitchFamily="34" charset="0"/>
              </a:rPr>
              <a:t>時間</a:t>
            </a:r>
          </a:p>
          <a:p>
            <a:pPr marL="171450" indent="-171450">
              <a:lnSpc>
                <a:spcPct val="150000"/>
              </a:lnSpc>
              <a:buClr>
                <a:schemeClr val="accent1"/>
              </a:buClr>
              <a:buFont typeface="Arial" charset="0"/>
              <a:buChar char="•"/>
            </a:pPr>
            <a:r>
              <a:rPr kumimoji="0" lang="ja-JP" altLang="en-US" sz="1100" dirty="0">
                <a:latin typeface="Calibri" pitchFamily="34" charset="0"/>
              </a:rPr>
              <a:t>入学日</a:t>
            </a:r>
            <a:r>
              <a:rPr kumimoji="0" lang="en-US" altLang="ja-JP" sz="1100" dirty="0">
                <a:latin typeface="Calibri" pitchFamily="34" charset="0"/>
              </a:rPr>
              <a:t>: </a:t>
            </a:r>
            <a:r>
              <a:rPr kumimoji="0" lang="ja-JP" altLang="en-US" sz="1100" dirty="0">
                <a:latin typeface="Calibri" pitchFamily="34" charset="0"/>
              </a:rPr>
              <a:t>毎</a:t>
            </a:r>
            <a:r>
              <a:rPr kumimoji="0" lang="ja-JP" altLang="en-US" sz="1100" dirty="0" smtClean="0">
                <a:latin typeface="Calibri" pitchFamily="34" charset="0"/>
              </a:rPr>
              <a:t>週火曜</a:t>
            </a:r>
            <a:r>
              <a:rPr kumimoji="0" lang="ja-JP" altLang="en-US" sz="1100" dirty="0">
                <a:latin typeface="Calibri" pitchFamily="34" charset="0"/>
              </a:rPr>
              <a:t>日</a:t>
            </a:r>
          </a:p>
        </p:txBody>
      </p:sp>
      <p:sp>
        <p:nvSpPr>
          <p:cNvPr id="22539" name="TextBox 30"/>
          <p:cNvSpPr txBox="1">
            <a:spLocks noChangeArrowheads="1"/>
          </p:cNvSpPr>
          <p:nvPr/>
        </p:nvSpPr>
        <p:spPr bwMode="auto">
          <a:xfrm>
            <a:off x="2214563" y="2668588"/>
            <a:ext cx="2374900" cy="641350"/>
          </a:xfrm>
          <a:prstGeom prst="rect">
            <a:avLst/>
          </a:prstGeom>
          <a:noFill/>
          <a:ln w="9525">
            <a:noFill/>
            <a:miter lim="800000"/>
            <a:headEnd/>
            <a:tailEnd/>
          </a:ln>
        </p:spPr>
        <p:txBody>
          <a:bodyPr>
            <a:spAutoFit/>
          </a:bodyPr>
          <a:lstStyle/>
          <a:p>
            <a:pPr algn="just">
              <a:lnSpc>
                <a:spcPct val="150000"/>
              </a:lnSpc>
            </a:pPr>
            <a:r>
              <a:rPr kumimoji="0" lang="en-US" altLang="ja-JP" sz="1200" b="1">
                <a:latin typeface="Calibri" pitchFamily="34" charset="0"/>
              </a:rPr>
              <a:t>Class schedule: </a:t>
            </a:r>
            <a:r>
              <a:rPr kumimoji="0" lang="en-US" altLang="ja-JP" sz="1200">
                <a:latin typeface="Calibri" pitchFamily="34" charset="0"/>
              </a:rPr>
              <a:t> </a:t>
            </a:r>
            <a:r>
              <a:rPr kumimoji="0" lang="ja-JP" altLang="en-US" sz="1200">
                <a:latin typeface="Calibri" pitchFamily="34" charset="0"/>
              </a:rPr>
              <a:t>火曜日～金曜日</a:t>
            </a:r>
            <a:r>
              <a:rPr kumimoji="0" lang="en-US" altLang="ja-JP" sz="1200">
                <a:latin typeface="Calibri" pitchFamily="34" charset="0"/>
              </a:rPr>
              <a:t>3:00 pm</a:t>
            </a:r>
            <a:r>
              <a:rPr kumimoji="0" lang="ja-JP" altLang="en-US" sz="1200">
                <a:latin typeface="Calibri" pitchFamily="34" charset="0"/>
              </a:rPr>
              <a:t>～</a:t>
            </a:r>
            <a:r>
              <a:rPr kumimoji="0" lang="en-US" altLang="ja-JP" sz="1200">
                <a:latin typeface="Calibri" pitchFamily="34" charset="0"/>
              </a:rPr>
              <a:t>6:00 pm</a:t>
            </a:r>
            <a:endParaRPr kumimoji="0" lang="en-AU" altLang="ja-JP" sz="1200">
              <a:latin typeface="Calibri" pitchFamily="34" charset="0"/>
            </a:endParaRPr>
          </a:p>
        </p:txBody>
      </p:sp>
      <p:sp>
        <p:nvSpPr>
          <p:cNvPr id="22540" name="TextBox 31"/>
          <p:cNvSpPr txBox="1">
            <a:spLocks noChangeArrowheads="1"/>
          </p:cNvSpPr>
          <p:nvPr/>
        </p:nvSpPr>
        <p:spPr bwMode="auto">
          <a:xfrm>
            <a:off x="2214563" y="4953000"/>
            <a:ext cx="2374900" cy="614363"/>
          </a:xfrm>
          <a:prstGeom prst="rect">
            <a:avLst/>
          </a:prstGeom>
          <a:noFill/>
          <a:ln w="9525">
            <a:noFill/>
            <a:miter lim="800000"/>
            <a:headEnd/>
            <a:tailEnd/>
          </a:ln>
        </p:spPr>
        <p:txBody>
          <a:bodyPr>
            <a:spAutoFit/>
          </a:bodyPr>
          <a:lstStyle/>
          <a:p>
            <a:pPr algn="just">
              <a:lnSpc>
                <a:spcPct val="150000"/>
              </a:lnSpc>
            </a:pPr>
            <a:r>
              <a:rPr kumimoji="0" lang="en-US" altLang="ja-JP" sz="1200" b="1">
                <a:latin typeface="Calibri" pitchFamily="34" charset="0"/>
              </a:rPr>
              <a:t>Class schedule:</a:t>
            </a:r>
            <a:r>
              <a:rPr kumimoji="0" lang="ja-JP" altLang="en-US" sz="1200">
                <a:latin typeface="Calibri" pitchFamily="34" charset="0"/>
              </a:rPr>
              <a:t>火曜日～金曜日</a:t>
            </a:r>
            <a:r>
              <a:rPr kumimoji="0" lang="en-US" altLang="ja-JP" sz="1200">
                <a:latin typeface="Calibri" pitchFamily="34" charset="0"/>
              </a:rPr>
              <a:t>3:00 pm</a:t>
            </a:r>
            <a:r>
              <a:rPr kumimoji="0" lang="ja-JP" altLang="en-US" sz="1200">
                <a:latin typeface="Calibri" pitchFamily="34" charset="0"/>
              </a:rPr>
              <a:t>～</a:t>
            </a:r>
            <a:r>
              <a:rPr kumimoji="0" lang="en-US" altLang="ja-JP" sz="1200">
                <a:latin typeface="Calibri" pitchFamily="34" charset="0"/>
              </a:rPr>
              <a:t>5:00 pm</a:t>
            </a:r>
            <a:endParaRPr kumimoji="0" lang="en-AU" altLang="ja-JP" sz="1200">
              <a:latin typeface="Calibri" pitchFamily="34" charset="0"/>
            </a:endParaRPr>
          </a:p>
        </p:txBody>
      </p:sp>
      <p:sp>
        <p:nvSpPr>
          <p:cNvPr id="22541" name="TextBox 32"/>
          <p:cNvSpPr txBox="1">
            <a:spLocks noChangeArrowheads="1"/>
          </p:cNvSpPr>
          <p:nvPr/>
        </p:nvSpPr>
        <p:spPr bwMode="auto">
          <a:xfrm>
            <a:off x="4953000" y="3810000"/>
            <a:ext cx="2133600" cy="1616075"/>
          </a:xfrm>
          <a:prstGeom prst="rect">
            <a:avLst/>
          </a:prstGeom>
          <a:noFill/>
          <a:ln w="9525">
            <a:noFill/>
            <a:miter lim="800000"/>
            <a:headEnd/>
            <a:tailEnd/>
          </a:ln>
        </p:spPr>
        <p:txBody>
          <a:bodyPr>
            <a:spAutoFit/>
          </a:bodyPr>
          <a:lstStyle/>
          <a:p>
            <a:pPr marL="171450" indent="-171450">
              <a:lnSpc>
                <a:spcPct val="150000"/>
              </a:lnSpc>
              <a:buClr>
                <a:schemeClr val="accent1"/>
              </a:buClr>
              <a:buFont typeface="Arial" charset="0"/>
              <a:buChar char="•"/>
            </a:pPr>
            <a:r>
              <a:rPr kumimoji="0" lang="en-US" altLang="ja-JP" sz="1100" dirty="0">
                <a:latin typeface="Calibri" pitchFamily="34" charset="0"/>
              </a:rPr>
              <a:t>18</a:t>
            </a:r>
            <a:r>
              <a:rPr kumimoji="0" lang="ja-JP" altLang="en-US" sz="1100" dirty="0">
                <a:latin typeface="Calibri" pitchFamily="34" charset="0"/>
              </a:rPr>
              <a:t>歳以上</a:t>
            </a:r>
          </a:p>
          <a:p>
            <a:pPr marL="171450" indent="-171450">
              <a:lnSpc>
                <a:spcPct val="150000"/>
              </a:lnSpc>
              <a:buClr>
                <a:schemeClr val="accent1"/>
              </a:buClr>
              <a:buFont typeface="Arial" charset="0"/>
              <a:buChar char="•"/>
            </a:pPr>
            <a:r>
              <a:rPr kumimoji="0" lang="en-US" altLang="ja-JP" sz="1100" dirty="0">
                <a:latin typeface="Calibri" pitchFamily="34" charset="0"/>
              </a:rPr>
              <a:t>2</a:t>
            </a:r>
            <a:r>
              <a:rPr kumimoji="0" lang="ja-JP" altLang="en-US" sz="1100" dirty="0">
                <a:latin typeface="Calibri" pitchFamily="34" charset="0"/>
              </a:rPr>
              <a:t>週間からのお申込み可能</a:t>
            </a:r>
            <a:endParaRPr kumimoji="0" lang="en-AU" sz="1100" dirty="0">
              <a:latin typeface="Calibri" pitchFamily="34" charset="0"/>
            </a:endParaRPr>
          </a:p>
          <a:p>
            <a:pPr marL="171450" indent="-171450">
              <a:lnSpc>
                <a:spcPct val="150000"/>
              </a:lnSpc>
              <a:buClr>
                <a:schemeClr val="accent1"/>
              </a:buClr>
              <a:buFont typeface="Arial" charset="0"/>
              <a:buChar char="•"/>
            </a:pPr>
            <a:r>
              <a:rPr kumimoji="0" lang="ja-JP" altLang="en-US" sz="1100" dirty="0">
                <a:latin typeface="Calibri" pitchFamily="34" charset="0"/>
              </a:rPr>
              <a:t>必要英語レベル</a:t>
            </a:r>
            <a:r>
              <a:rPr kumimoji="0" lang="en-US" altLang="ja-JP" sz="1100" dirty="0">
                <a:latin typeface="Calibri" pitchFamily="34" charset="0"/>
              </a:rPr>
              <a:t> IELTS 4.5*</a:t>
            </a:r>
          </a:p>
          <a:p>
            <a:pPr marL="171450" indent="-171450">
              <a:lnSpc>
                <a:spcPct val="150000"/>
              </a:lnSpc>
              <a:buClr>
                <a:schemeClr val="accent1"/>
              </a:buClr>
              <a:buFont typeface="Arial" charset="0"/>
              <a:buChar char="•"/>
            </a:pPr>
            <a:r>
              <a:rPr kumimoji="0" lang="ja-JP" altLang="en-US" sz="1100" dirty="0">
                <a:latin typeface="Calibri" pitchFamily="34" charset="0"/>
              </a:rPr>
              <a:t>クラス人数</a:t>
            </a:r>
            <a:r>
              <a:rPr kumimoji="0" lang="en-US" altLang="ja-JP" sz="1100" dirty="0">
                <a:latin typeface="Calibri" pitchFamily="34" charset="0"/>
              </a:rPr>
              <a:t>: </a:t>
            </a:r>
            <a:r>
              <a:rPr kumimoji="0" lang="ja-JP" altLang="en-US" sz="1100" dirty="0">
                <a:latin typeface="Calibri" pitchFamily="34" charset="0"/>
              </a:rPr>
              <a:t>平均</a:t>
            </a:r>
            <a:r>
              <a:rPr kumimoji="0" lang="en-US" altLang="ja-JP" sz="1100" dirty="0">
                <a:latin typeface="Calibri" pitchFamily="34" charset="0"/>
              </a:rPr>
              <a:t>12</a:t>
            </a:r>
            <a:r>
              <a:rPr kumimoji="0" lang="ja-JP" altLang="en-US" sz="1100" dirty="0">
                <a:latin typeface="Calibri" pitchFamily="34" charset="0"/>
              </a:rPr>
              <a:t>人</a:t>
            </a:r>
            <a:endParaRPr kumimoji="0" lang="en-US" altLang="ja-JP" sz="1100" dirty="0">
              <a:latin typeface="Calibri" pitchFamily="34" charset="0"/>
            </a:endParaRPr>
          </a:p>
          <a:p>
            <a:pPr marL="171450" indent="-171450">
              <a:lnSpc>
                <a:spcPct val="150000"/>
              </a:lnSpc>
              <a:buClr>
                <a:schemeClr val="accent1"/>
              </a:buClr>
              <a:buFont typeface="Arial" charset="0"/>
              <a:buChar char="•"/>
            </a:pPr>
            <a:r>
              <a:rPr kumimoji="0" lang="ja-JP" altLang="en-US" sz="1100" dirty="0">
                <a:latin typeface="Calibri" pitchFamily="34" charset="0"/>
              </a:rPr>
              <a:t>授業時間</a:t>
            </a:r>
            <a:r>
              <a:rPr kumimoji="0" lang="en-US" altLang="ja-JP" sz="1100" dirty="0">
                <a:latin typeface="Calibri" pitchFamily="34" charset="0"/>
              </a:rPr>
              <a:t>: </a:t>
            </a:r>
            <a:r>
              <a:rPr kumimoji="0" lang="ja-JP" altLang="en-US" sz="1100" dirty="0">
                <a:latin typeface="Calibri" pitchFamily="34" charset="0"/>
              </a:rPr>
              <a:t>週</a:t>
            </a:r>
            <a:r>
              <a:rPr kumimoji="0" lang="en-US" altLang="ja-JP" sz="1100" dirty="0">
                <a:latin typeface="Calibri" pitchFamily="34" charset="0"/>
              </a:rPr>
              <a:t>8</a:t>
            </a:r>
            <a:r>
              <a:rPr kumimoji="0" lang="ja-JP" altLang="en-US" sz="1100" dirty="0">
                <a:latin typeface="Calibri" pitchFamily="34" charset="0"/>
              </a:rPr>
              <a:t>時間</a:t>
            </a:r>
            <a:endParaRPr kumimoji="0" lang="en-US" altLang="ja-JP" sz="1100" dirty="0">
              <a:latin typeface="Calibri" pitchFamily="34" charset="0"/>
            </a:endParaRPr>
          </a:p>
          <a:p>
            <a:pPr marL="171450" indent="-171450">
              <a:lnSpc>
                <a:spcPct val="150000"/>
              </a:lnSpc>
              <a:buClr>
                <a:schemeClr val="accent1"/>
              </a:buClr>
              <a:buFont typeface="Arial" charset="0"/>
              <a:buChar char="•"/>
            </a:pPr>
            <a:r>
              <a:rPr kumimoji="0" lang="ja-JP" altLang="en-US" sz="1100" dirty="0">
                <a:latin typeface="Calibri" pitchFamily="34" charset="0"/>
              </a:rPr>
              <a:t>入学日</a:t>
            </a:r>
            <a:r>
              <a:rPr kumimoji="0" lang="en-US" altLang="ja-JP" sz="1100" dirty="0">
                <a:latin typeface="Calibri" pitchFamily="34" charset="0"/>
              </a:rPr>
              <a:t>: </a:t>
            </a:r>
            <a:r>
              <a:rPr kumimoji="0" lang="ja-JP" altLang="en-US" sz="1100" dirty="0">
                <a:latin typeface="Calibri" pitchFamily="34" charset="0"/>
              </a:rPr>
              <a:t>毎</a:t>
            </a:r>
            <a:r>
              <a:rPr kumimoji="0" lang="ja-JP" altLang="en-US" sz="1100" dirty="0" smtClean="0">
                <a:latin typeface="Calibri" pitchFamily="34" charset="0"/>
              </a:rPr>
              <a:t>週火曜</a:t>
            </a:r>
            <a:r>
              <a:rPr kumimoji="0" lang="ja-JP" altLang="en-US" sz="1100" dirty="0">
                <a:latin typeface="Calibri" pitchFamily="34" charset="0"/>
              </a:rPr>
              <a:t>日</a:t>
            </a:r>
            <a:endParaRPr kumimoji="0" lang="en-US" altLang="ja-JP" sz="1100" dirty="0">
              <a:latin typeface="Calibri" pitchFamily="34" charset="0"/>
            </a:endParaRPr>
          </a:p>
        </p:txBody>
      </p:sp>
      <p:sp>
        <p:nvSpPr>
          <p:cNvPr id="22542" name="TextBox 33"/>
          <p:cNvSpPr txBox="1">
            <a:spLocks noChangeArrowheads="1"/>
          </p:cNvSpPr>
          <p:nvPr/>
        </p:nvSpPr>
        <p:spPr bwMode="auto">
          <a:xfrm>
            <a:off x="12700" y="6172200"/>
            <a:ext cx="6083300" cy="369888"/>
          </a:xfrm>
          <a:prstGeom prst="rect">
            <a:avLst/>
          </a:prstGeom>
          <a:noFill/>
          <a:ln w="9525">
            <a:noFill/>
            <a:miter lim="800000"/>
            <a:headEnd/>
            <a:tailEnd/>
          </a:ln>
        </p:spPr>
        <p:txBody>
          <a:bodyPr>
            <a:spAutoFit/>
          </a:bodyPr>
          <a:lstStyle/>
          <a:p>
            <a:r>
              <a:rPr kumimoji="0" lang="en-US" altLang="ja-JP" sz="900">
                <a:latin typeface="Calibri" pitchFamily="34" charset="0"/>
              </a:rPr>
              <a:t>*Entry requirement: If the student has not taken an IELTS test before, the student must take Chambers’ placement test and obtain a result equivalent to Intermediate level.</a:t>
            </a:r>
          </a:p>
        </p:txBody>
      </p:sp>
      <p:sp>
        <p:nvSpPr>
          <p:cNvPr id="38" name="Pentagon 37"/>
          <p:cNvSpPr/>
          <p:nvPr/>
        </p:nvSpPr>
        <p:spPr>
          <a:xfrm>
            <a:off x="76200" y="4038600"/>
            <a:ext cx="2095500" cy="1676400"/>
          </a:xfrm>
          <a:prstGeom prst="homePlat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kumimoji="0" lang="en-AU" dirty="0"/>
          </a:p>
        </p:txBody>
      </p:sp>
      <p:sp>
        <p:nvSpPr>
          <p:cNvPr id="40" name="Pentagon 39"/>
          <p:cNvSpPr/>
          <p:nvPr/>
        </p:nvSpPr>
        <p:spPr>
          <a:xfrm>
            <a:off x="64226" y="1659999"/>
            <a:ext cx="2118360" cy="1692801"/>
          </a:xfrm>
          <a:prstGeom prst="homePlat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kumimoji="0" lang="en-AU" dirty="0"/>
          </a:p>
        </p:txBody>
      </p:sp>
      <p:sp>
        <p:nvSpPr>
          <p:cNvPr id="22549" name="TextBox 40"/>
          <p:cNvSpPr txBox="1">
            <a:spLocks noChangeArrowheads="1"/>
          </p:cNvSpPr>
          <p:nvPr/>
        </p:nvSpPr>
        <p:spPr bwMode="auto">
          <a:xfrm>
            <a:off x="-152400" y="2268538"/>
            <a:ext cx="1976438" cy="476250"/>
          </a:xfrm>
          <a:prstGeom prst="rect">
            <a:avLst/>
          </a:prstGeom>
          <a:noFill/>
          <a:ln w="9525">
            <a:noFill/>
            <a:miter lim="800000"/>
            <a:headEnd/>
            <a:tailEnd/>
          </a:ln>
        </p:spPr>
        <p:txBody>
          <a:bodyPr>
            <a:spAutoFit/>
          </a:bodyPr>
          <a:lstStyle/>
          <a:p>
            <a:pPr algn="ctr"/>
            <a:r>
              <a:rPr kumimoji="0" lang="en-US" altLang="ja-JP" sz="1600" b="1">
                <a:latin typeface="Calibri" pitchFamily="34" charset="0"/>
              </a:rPr>
              <a:t>Indicate IELTS</a:t>
            </a:r>
          </a:p>
          <a:p>
            <a:pPr algn="ctr"/>
            <a:r>
              <a:rPr kumimoji="0" lang="en-US" altLang="ja-JP" sz="900">
                <a:latin typeface="Calibri" pitchFamily="34" charset="0"/>
              </a:rPr>
              <a:t>(CRICOS Code: </a:t>
            </a:r>
            <a:r>
              <a:rPr kumimoji="0" lang="en-AU" altLang="ja-JP" sz="900">
                <a:latin typeface="Calibri" pitchFamily="34" charset="0"/>
              </a:rPr>
              <a:t>Not applicable)</a:t>
            </a:r>
            <a:endParaRPr kumimoji="0" lang="en-AU" altLang="ja-JP" sz="900">
              <a:latin typeface="Calibri" pitchFamily="34" charset="0"/>
              <a:ea typeface="Adobe Kaiti Std R"/>
              <a:cs typeface="Adobe Kaiti Std R"/>
            </a:endParaRPr>
          </a:p>
        </p:txBody>
      </p:sp>
      <p:sp>
        <p:nvSpPr>
          <p:cNvPr id="22550" name="TextBox 41"/>
          <p:cNvSpPr txBox="1">
            <a:spLocks noChangeArrowheads="1"/>
          </p:cNvSpPr>
          <p:nvPr/>
        </p:nvSpPr>
        <p:spPr bwMode="auto">
          <a:xfrm>
            <a:off x="-76200" y="4627563"/>
            <a:ext cx="1976438" cy="477837"/>
          </a:xfrm>
          <a:prstGeom prst="rect">
            <a:avLst/>
          </a:prstGeom>
          <a:noFill/>
          <a:ln w="9525">
            <a:noFill/>
            <a:miter lim="800000"/>
            <a:headEnd/>
            <a:tailEnd/>
          </a:ln>
        </p:spPr>
        <p:txBody>
          <a:bodyPr>
            <a:spAutoFit/>
          </a:bodyPr>
          <a:lstStyle/>
          <a:p>
            <a:pPr algn="ctr"/>
            <a:r>
              <a:rPr kumimoji="0" lang="en-US" altLang="ja-JP" sz="1600" b="1">
                <a:latin typeface="Calibri" pitchFamily="34" charset="0"/>
              </a:rPr>
              <a:t>Pro English</a:t>
            </a:r>
          </a:p>
          <a:p>
            <a:pPr algn="ctr"/>
            <a:r>
              <a:rPr kumimoji="0" lang="en-US" altLang="ja-JP" sz="900">
                <a:latin typeface="Calibri" pitchFamily="34" charset="0"/>
              </a:rPr>
              <a:t>(CRICOS Code: </a:t>
            </a:r>
            <a:r>
              <a:rPr kumimoji="0" lang="en-AU" altLang="ja-JP" sz="900">
                <a:latin typeface="Calibri" pitchFamily="34" charset="0"/>
              </a:rPr>
              <a:t>Not applicable)</a:t>
            </a:r>
            <a:endParaRPr kumimoji="0" lang="en-AU" altLang="ja-JP" sz="900">
              <a:latin typeface="Calibri" pitchFamily="34" charset="0"/>
              <a:ea typeface="Adobe Kaiti Std R"/>
              <a:cs typeface="Adobe Kaiti Std R"/>
            </a:endParaRPr>
          </a:p>
        </p:txBody>
      </p:sp>
      <p:pic>
        <p:nvPicPr>
          <p:cNvPr id="22551" name="Picture 18"/>
          <p:cNvPicPr>
            <a:picLocks noChangeAspect="1"/>
          </p:cNvPicPr>
          <p:nvPr/>
        </p:nvPicPr>
        <p:blipFill>
          <a:blip r:embed="rId5"/>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152400" y="0"/>
            <a:ext cx="9448800" cy="744538"/>
          </a:xfrm>
          <a:prstGeom prst="rect">
            <a:avLst/>
          </a:prstGeom>
          <a:noFill/>
          <a:ln w="9525">
            <a:noFill/>
            <a:miter lim="800000"/>
            <a:headEnd/>
            <a:tailEnd/>
          </a:ln>
        </p:spPr>
      </p:pic>
      <p:pic>
        <p:nvPicPr>
          <p:cNvPr id="23554" name="Picture 2"/>
          <p:cNvPicPr>
            <a:picLocks noChangeAspect="1" noChangeArrowheads="1"/>
          </p:cNvPicPr>
          <p:nvPr/>
        </p:nvPicPr>
        <p:blipFill>
          <a:blip r:embed="rId3"/>
          <a:srcRect t="15260" b="41501"/>
          <a:stretch>
            <a:fillRect/>
          </a:stretch>
        </p:blipFill>
        <p:spPr bwMode="auto">
          <a:xfrm>
            <a:off x="-152400" y="6629400"/>
            <a:ext cx="9448800" cy="323850"/>
          </a:xfrm>
          <a:prstGeom prst="rect">
            <a:avLst/>
          </a:prstGeom>
          <a:noFill/>
          <a:ln w="9525">
            <a:noFill/>
            <a:miter lim="800000"/>
            <a:headEnd/>
            <a:tailEnd/>
          </a:ln>
        </p:spPr>
      </p:pic>
      <p:pic>
        <p:nvPicPr>
          <p:cNvPr id="23555" name="Picture 2"/>
          <p:cNvPicPr>
            <a:picLocks noChangeAspect="1" noChangeArrowheads="1"/>
          </p:cNvPicPr>
          <p:nvPr/>
        </p:nvPicPr>
        <p:blipFill>
          <a:blip r:embed="rId2"/>
          <a:srcRect/>
          <a:stretch>
            <a:fillRect/>
          </a:stretch>
        </p:blipFill>
        <p:spPr bwMode="auto">
          <a:xfrm>
            <a:off x="-152400" y="0"/>
            <a:ext cx="9448800" cy="744538"/>
          </a:xfrm>
          <a:prstGeom prst="rect">
            <a:avLst/>
          </a:prstGeom>
          <a:noFill/>
          <a:ln w="9525">
            <a:noFill/>
            <a:miter lim="800000"/>
            <a:headEnd/>
            <a:tailEnd/>
          </a:ln>
        </p:spPr>
      </p:pic>
      <p:pic>
        <p:nvPicPr>
          <p:cNvPr id="23556" name="Picture 9"/>
          <p:cNvPicPr>
            <a:picLocks noChangeAspect="1" noChangeArrowheads="1"/>
          </p:cNvPicPr>
          <p:nvPr/>
        </p:nvPicPr>
        <p:blipFill>
          <a:blip r:embed="rId3"/>
          <a:srcRect t="15260" b="41501"/>
          <a:stretch>
            <a:fillRect/>
          </a:stretch>
        </p:blipFill>
        <p:spPr bwMode="auto">
          <a:xfrm>
            <a:off x="-152400" y="6629400"/>
            <a:ext cx="9448800" cy="323850"/>
          </a:xfrm>
          <a:prstGeom prst="rect">
            <a:avLst/>
          </a:prstGeom>
          <a:noFill/>
          <a:ln w="9525">
            <a:noFill/>
            <a:miter lim="800000"/>
            <a:headEnd/>
            <a:tailEnd/>
          </a:ln>
        </p:spPr>
      </p:pic>
      <p:sp>
        <p:nvSpPr>
          <p:cNvPr id="12" name="Rectangle 11"/>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23560" name="TextBox 12"/>
          <p:cNvSpPr txBox="1">
            <a:spLocks noChangeArrowheads="1"/>
          </p:cNvSpPr>
          <p:nvPr/>
        </p:nvSpPr>
        <p:spPr bwMode="auto">
          <a:xfrm>
            <a:off x="0" y="7112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FACILITIES</a:t>
            </a:r>
            <a:endParaRPr kumimoji="0" lang="en-AU" altLang="ja-JP" sz="1400" b="1">
              <a:latin typeface="Calibri" pitchFamily="34" charset="0"/>
            </a:endParaRPr>
          </a:p>
        </p:txBody>
      </p:sp>
      <p:pic>
        <p:nvPicPr>
          <p:cNvPr id="23561" name="Picture 14"/>
          <p:cNvPicPr>
            <a:picLocks noChangeAspect="1" noChangeArrowheads="1"/>
          </p:cNvPicPr>
          <p:nvPr/>
        </p:nvPicPr>
        <p:blipFill>
          <a:blip r:embed="rId3"/>
          <a:srcRect t="15260" b="41501"/>
          <a:stretch>
            <a:fillRect/>
          </a:stretch>
        </p:blipFill>
        <p:spPr bwMode="auto">
          <a:xfrm>
            <a:off x="-152400" y="6629400"/>
            <a:ext cx="9448800" cy="323850"/>
          </a:xfrm>
          <a:prstGeom prst="rect">
            <a:avLst/>
          </a:prstGeom>
          <a:noFill/>
          <a:ln w="9525">
            <a:noFill/>
            <a:miter lim="800000"/>
            <a:headEnd/>
            <a:tailEnd/>
          </a:ln>
        </p:spPr>
      </p:pic>
      <p:pic>
        <p:nvPicPr>
          <p:cNvPr id="23562" name="Picture 7"/>
          <p:cNvPicPr>
            <a:picLocks noChangeAspect="1" noChangeArrowheads="1"/>
          </p:cNvPicPr>
          <p:nvPr/>
        </p:nvPicPr>
        <p:blipFill>
          <a:blip r:embed="rId4"/>
          <a:srcRect/>
          <a:stretch>
            <a:fillRect/>
          </a:stretch>
        </p:blipFill>
        <p:spPr bwMode="auto">
          <a:xfrm>
            <a:off x="457200" y="1524000"/>
            <a:ext cx="1117600" cy="1077913"/>
          </a:xfrm>
          <a:prstGeom prst="rect">
            <a:avLst/>
          </a:prstGeom>
          <a:noFill/>
          <a:ln w="9525">
            <a:noFill/>
            <a:miter lim="800000"/>
            <a:headEnd/>
            <a:tailEnd/>
          </a:ln>
        </p:spPr>
      </p:pic>
      <p:sp>
        <p:nvSpPr>
          <p:cNvPr id="37" name="TextBox 36"/>
          <p:cNvSpPr txBox="1"/>
          <p:nvPr/>
        </p:nvSpPr>
        <p:spPr>
          <a:xfrm>
            <a:off x="406400" y="1690688"/>
            <a:ext cx="1219200" cy="46196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ja-JP" altLang="en-US" sz="1200" dirty="0"/>
              <a:t>パソコンルーム</a:t>
            </a:r>
            <a:r>
              <a:rPr kumimoji="0" lang="en-GB" sz="1200" dirty="0"/>
              <a:t> </a:t>
            </a:r>
            <a:br>
              <a:rPr kumimoji="0" lang="en-GB" sz="1200" dirty="0"/>
            </a:br>
            <a:r>
              <a:rPr kumimoji="0" lang="en-GB" sz="1200" dirty="0"/>
              <a:t>Free Wi-Fi</a:t>
            </a:r>
            <a:endParaRPr kumimoji="0" lang="en-AU" sz="1200" dirty="0"/>
          </a:p>
        </p:txBody>
      </p:sp>
      <p:pic>
        <p:nvPicPr>
          <p:cNvPr id="23564" name="Picture 2"/>
          <p:cNvPicPr>
            <a:picLocks noChangeAspect="1" noChangeArrowheads="1"/>
          </p:cNvPicPr>
          <p:nvPr/>
        </p:nvPicPr>
        <p:blipFill>
          <a:blip r:embed="rId5"/>
          <a:srcRect/>
          <a:stretch>
            <a:fillRect/>
          </a:stretch>
        </p:blipFill>
        <p:spPr bwMode="auto">
          <a:xfrm>
            <a:off x="2209800" y="1447800"/>
            <a:ext cx="2486025" cy="1847850"/>
          </a:xfrm>
          <a:prstGeom prst="rect">
            <a:avLst/>
          </a:prstGeom>
          <a:noFill/>
          <a:ln w="9525">
            <a:noFill/>
            <a:miter lim="800000"/>
            <a:headEnd/>
            <a:tailEnd/>
          </a:ln>
        </p:spPr>
      </p:pic>
      <p:pic>
        <p:nvPicPr>
          <p:cNvPr id="23565" name="Picture 3"/>
          <p:cNvPicPr>
            <a:picLocks noChangeAspect="1" noChangeArrowheads="1"/>
          </p:cNvPicPr>
          <p:nvPr/>
        </p:nvPicPr>
        <p:blipFill>
          <a:blip r:embed="rId6"/>
          <a:srcRect/>
          <a:stretch>
            <a:fillRect/>
          </a:stretch>
        </p:blipFill>
        <p:spPr bwMode="auto">
          <a:xfrm>
            <a:off x="19050" y="3124200"/>
            <a:ext cx="2343150" cy="1743075"/>
          </a:xfrm>
          <a:prstGeom prst="rect">
            <a:avLst/>
          </a:prstGeom>
          <a:noFill/>
          <a:ln w="9525">
            <a:noFill/>
            <a:miter lim="800000"/>
            <a:headEnd/>
            <a:tailEnd/>
          </a:ln>
        </p:spPr>
      </p:pic>
      <p:cxnSp>
        <p:nvCxnSpPr>
          <p:cNvPr id="38" name="Straight Connector 37"/>
          <p:cNvCxnSpPr>
            <a:stCxn id="36" idx="2"/>
            <a:endCxn id="3075" idx="0"/>
          </p:cNvCxnSpPr>
          <p:nvPr/>
        </p:nvCxnSpPr>
        <p:spPr>
          <a:xfrm>
            <a:off x="1016000" y="2601913"/>
            <a:ext cx="174625" cy="522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3"/>
            <a:endCxn id="3074" idx="1"/>
          </p:cNvCxnSpPr>
          <p:nvPr/>
        </p:nvCxnSpPr>
        <p:spPr>
          <a:xfrm>
            <a:off x="1625600" y="1922463"/>
            <a:ext cx="584200" cy="449262"/>
          </a:xfrm>
          <a:prstGeom prst="line">
            <a:avLst/>
          </a:prstGeom>
        </p:spPr>
        <p:style>
          <a:lnRef idx="1">
            <a:schemeClr val="accent1"/>
          </a:lnRef>
          <a:fillRef idx="0">
            <a:schemeClr val="accent1"/>
          </a:fillRef>
          <a:effectRef idx="0">
            <a:schemeClr val="accent1"/>
          </a:effectRef>
          <a:fontRef idx="minor">
            <a:schemeClr val="tx1"/>
          </a:fontRef>
        </p:style>
      </p:cxnSp>
      <p:pic>
        <p:nvPicPr>
          <p:cNvPr id="23568" name="Picture 7"/>
          <p:cNvPicPr>
            <a:picLocks noChangeAspect="1" noChangeArrowheads="1"/>
          </p:cNvPicPr>
          <p:nvPr/>
        </p:nvPicPr>
        <p:blipFill>
          <a:blip r:embed="rId4"/>
          <a:srcRect/>
          <a:stretch>
            <a:fillRect/>
          </a:stretch>
        </p:blipFill>
        <p:spPr bwMode="auto">
          <a:xfrm>
            <a:off x="7797800" y="1600200"/>
            <a:ext cx="1117600" cy="1077913"/>
          </a:xfrm>
          <a:prstGeom prst="rect">
            <a:avLst/>
          </a:prstGeom>
          <a:noFill/>
          <a:ln w="9525">
            <a:noFill/>
            <a:miter lim="800000"/>
            <a:headEnd/>
            <a:tailEnd/>
          </a:ln>
        </p:spPr>
      </p:pic>
      <p:sp>
        <p:nvSpPr>
          <p:cNvPr id="47" name="TextBox 46"/>
          <p:cNvSpPr txBox="1"/>
          <p:nvPr/>
        </p:nvSpPr>
        <p:spPr>
          <a:xfrm>
            <a:off x="7832725" y="1766888"/>
            <a:ext cx="1047750" cy="27781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ja-JP" altLang="en-US" sz="1200" dirty="0"/>
              <a:t>学生ラウンジ</a:t>
            </a:r>
            <a:endParaRPr kumimoji="0" lang="en-AU" sz="1200" dirty="0"/>
          </a:p>
        </p:txBody>
      </p:sp>
      <p:pic>
        <p:nvPicPr>
          <p:cNvPr id="23570" name="Picture 4"/>
          <p:cNvPicPr>
            <a:picLocks noChangeAspect="1" noChangeArrowheads="1"/>
          </p:cNvPicPr>
          <p:nvPr/>
        </p:nvPicPr>
        <p:blipFill>
          <a:blip r:embed="rId7"/>
          <a:srcRect/>
          <a:stretch>
            <a:fillRect/>
          </a:stretch>
        </p:blipFill>
        <p:spPr bwMode="auto">
          <a:xfrm>
            <a:off x="6781800" y="3200400"/>
            <a:ext cx="2251075" cy="1781175"/>
          </a:xfrm>
          <a:prstGeom prst="rect">
            <a:avLst/>
          </a:prstGeom>
          <a:noFill/>
          <a:ln w="9525">
            <a:noFill/>
            <a:miter lim="800000"/>
            <a:headEnd/>
            <a:tailEnd/>
          </a:ln>
        </p:spPr>
      </p:pic>
      <p:pic>
        <p:nvPicPr>
          <p:cNvPr id="23571" name="Picture 7"/>
          <p:cNvPicPr>
            <a:picLocks noChangeAspect="1" noChangeArrowheads="1"/>
          </p:cNvPicPr>
          <p:nvPr/>
        </p:nvPicPr>
        <p:blipFill>
          <a:blip r:embed="rId4"/>
          <a:srcRect/>
          <a:stretch>
            <a:fillRect/>
          </a:stretch>
        </p:blipFill>
        <p:spPr bwMode="auto">
          <a:xfrm>
            <a:off x="2590800" y="3581400"/>
            <a:ext cx="1117600" cy="1077913"/>
          </a:xfrm>
          <a:prstGeom prst="rect">
            <a:avLst/>
          </a:prstGeom>
          <a:noFill/>
          <a:ln w="9525">
            <a:noFill/>
            <a:miter lim="800000"/>
            <a:headEnd/>
            <a:tailEnd/>
          </a:ln>
        </p:spPr>
      </p:pic>
      <p:sp>
        <p:nvSpPr>
          <p:cNvPr id="50" name="TextBox 49"/>
          <p:cNvSpPr txBox="1"/>
          <p:nvPr/>
        </p:nvSpPr>
        <p:spPr>
          <a:xfrm>
            <a:off x="2660650" y="3816350"/>
            <a:ext cx="1047750" cy="2778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kumimoji="0" lang="ja-JP" altLang="en-US" sz="1200" dirty="0"/>
              <a:t>教室</a:t>
            </a:r>
            <a:endParaRPr kumimoji="0" lang="en-AU" sz="1200" dirty="0"/>
          </a:p>
        </p:txBody>
      </p:sp>
      <p:pic>
        <p:nvPicPr>
          <p:cNvPr id="23573" name="Picture 5"/>
          <p:cNvPicPr>
            <a:picLocks noChangeAspect="1" noChangeArrowheads="1"/>
          </p:cNvPicPr>
          <p:nvPr/>
        </p:nvPicPr>
        <p:blipFill>
          <a:blip r:embed="rId8"/>
          <a:srcRect/>
          <a:stretch>
            <a:fillRect/>
          </a:stretch>
        </p:blipFill>
        <p:spPr bwMode="auto">
          <a:xfrm>
            <a:off x="5153025" y="1466850"/>
            <a:ext cx="2381250" cy="1809750"/>
          </a:xfrm>
          <a:prstGeom prst="rect">
            <a:avLst/>
          </a:prstGeom>
          <a:noFill/>
          <a:ln w="9525">
            <a:noFill/>
            <a:miter lim="800000"/>
            <a:headEnd/>
            <a:tailEnd/>
          </a:ln>
        </p:spPr>
      </p:pic>
      <p:pic>
        <p:nvPicPr>
          <p:cNvPr id="23574" name="Picture 7"/>
          <p:cNvPicPr>
            <a:picLocks noChangeAspect="1" noChangeArrowheads="1"/>
          </p:cNvPicPr>
          <p:nvPr/>
        </p:nvPicPr>
        <p:blipFill>
          <a:blip r:embed="rId9"/>
          <a:srcRect/>
          <a:stretch>
            <a:fillRect/>
          </a:stretch>
        </p:blipFill>
        <p:spPr bwMode="auto">
          <a:xfrm>
            <a:off x="2590800" y="4983163"/>
            <a:ext cx="2362200" cy="1676400"/>
          </a:xfrm>
          <a:prstGeom prst="rect">
            <a:avLst/>
          </a:prstGeom>
          <a:noFill/>
          <a:ln w="9525">
            <a:noFill/>
            <a:miter lim="800000"/>
            <a:headEnd/>
            <a:tailEnd/>
          </a:ln>
        </p:spPr>
      </p:pic>
      <p:pic>
        <p:nvPicPr>
          <p:cNvPr id="23575" name="Picture 6"/>
          <p:cNvPicPr>
            <a:picLocks noChangeAspect="1" noChangeArrowheads="1"/>
          </p:cNvPicPr>
          <p:nvPr/>
        </p:nvPicPr>
        <p:blipFill>
          <a:blip r:embed="rId10"/>
          <a:srcRect l="3413" b="6500"/>
          <a:stretch>
            <a:fillRect/>
          </a:stretch>
        </p:blipFill>
        <p:spPr bwMode="auto">
          <a:xfrm>
            <a:off x="4348163" y="3429000"/>
            <a:ext cx="2300287" cy="1781175"/>
          </a:xfrm>
          <a:prstGeom prst="rect">
            <a:avLst/>
          </a:prstGeom>
          <a:noFill/>
          <a:ln w="9525">
            <a:noFill/>
            <a:miter lim="800000"/>
            <a:headEnd/>
            <a:tailEnd/>
          </a:ln>
        </p:spPr>
      </p:pic>
      <p:cxnSp>
        <p:nvCxnSpPr>
          <p:cNvPr id="45" name="Straight Connector 44"/>
          <p:cNvCxnSpPr>
            <a:stCxn id="50" idx="3"/>
          </p:cNvCxnSpPr>
          <p:nvPr/>
        </p:nvCxnSpPr>
        <p:spPr>
          <a:xfrm>
            <a:off x="3708400" y="3956050"/>
            <a:ext cx="639763" cy="3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9" idx="2"/>
          </p:cNvCxnSpPr>
          <p:nvPr/>
        </p:nvCxnSpPr>
        <p:spPr>
          <a:xfrm>
            <a:off x="3149600" y="4659313"/>
            <a:ext cx="303213"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7" idx="1"/>
            <a:endCxn id="3077" idx="3"/>
          </p:cNvCxnSpPr>
          <p:nvPr/>
        </p:nvCxnSpPr>
        <p:spPr>
          <a:xfrm flipH="1">
            <a:off x="7534275" y="1906588"/>
            <a:ext cx="298450" cy="465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6" idx="2"/>
          </p:cNvCxnSpPr>
          <p:nvPr/>
        </p:nvCxnSpPr>
        <p:spPr>
          <a:xfrm>
            <a:off x="8356600" y="2678113"/>
            <a:ext cx="0" cy="522287"/>
          </a:xfrm>
          <a:prstGeom prst="line">
            <a:avLst/>
          </a:prstGeom>
        </p:spPr>
        <p:style>
          <a:lnRef idx="1">
            <a:schemeClr val="accent1"/>
          </a:lnRef>
          <a:fillRef idx="0">
            <a:schemeClr val="accent1"/>
          </a:fillRef>
          <a:effectRef idx="0">
            <a:schemeClr val="accent1"/>
          </a:effectRef>
          <a:fontRef idx="minor">
            <a:schemeClr val="tx1"/>
          </a:fontRef>
        </p:style>
      </p:cxnSp>
      <p:pic>
        <p:nvPicPr>
          <p:cNvPr id="23580" name="Picture 29"/>
          <p:cNvPicPr>
            <a:picLocks noChangeAspect="1"/>
          </p:cNvPicPr>
          <p:nvPr/>
        </p:nvPicPr>
        <p:blipFill>
          <a:blip r:embed="rId11"/>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p:cNvPicPr>
            <a:picLocks noChangeAspect="1" noChangeArrowheads="1"/>
          </p:cNvPicPr>
          <p:nvPr/>
        </p:nvPicPr>
        <p:blipFill>
          <a:blip r:embed="rId2"/>
          <a:srcRect/>
          <a:stretch>
            <a:fillRect/>
          </a:stretch>
        </p:blipFill>
        <p:spPr bwMode="auto">
          <a:xfrm>
            <a:off x="0" y="1590675"/>
            <a:ext cx="4745038" cy="4581525"/>
          </a:xfrm>
          <a:prstGeom prst="rect">
            <a:avLst/>
          </a:prstGeom>
          <a:noFill/>
          <a:ln w="9525">
            <a:noFill/>
            <a:miter lim="800000"/>
            <a:headEnd/>
            <a:tailEnd/>
          </a:ln>
        </p:spPr>
      </p:pic>
      <p:pic>
        <p:nvPicPr>
          <p:cNvPr id="24578" name="Picture 2"/>
          <p:cNvPicPr>
            <a:picLocks noChangeAspect="1" noChangeArrowheads="1"/>
          </p:cNvPicPr>
          <p:nvPr/>
        </p:nvPicPr>
        <p:blipFill>
          <a:blip r:embed="rId3"/>
          <a:srcRect/>
          <a:stretch>
            <a:fillRect/>
          </a:stretch>
        </p:blipFill>
        <p:spPr bwMode="auto">
          <a:xfrm>
            <a:off x="-152400" y="0"/>
            <a:ext cx="9448800" cy="744538"/>
          </a:xfrm>
          <a:prstGeom prst="rect">
            <a:avLst/>
          </a:prstGeom>
          <a:noFill/>
          <a:ln w="9525">
            <a:noFill/>
            <a:miter lim="800000"/>
            <a:headEnd/>
            <a:tailEnd/>
          </a:ln>
        </p:spPr>
      </p:pic>
      <p:pic>
        <p:nvPicPr>
          <p:cNvPr id="24579" name="Picture 4"/>
          <p:cNvPicPr>
            <a:picLocks noChangeAspect="1" noChangeArrowheads="1"/>
          </p:cNvPicPr>
          <p:nvPr/>
        </p:nvPicPr>
        <p:blipFill>
          <a:blip r:embed="rId4"/>
          <a:srcRect t="15260" b="41501"/>
          <a:stretch>
            <a:fillRect/>
          </a:stretch>
        </p:blipFill>
        <p:spPr bwMode="auto">
          <a:xfrm>
            <a:off x="-152400" y="6629400"/>
            <a:ext cx="9448800" cy="323850"/>
          </a:xfrm>
          <a:prstGeom prst="rect">
            <a:avLst/>
          </a:prstGeom>
          <a:noFill/>
          <a:ln w="9525">
            <a:noFill/>
            <a:miter lim="800000"/>
            <a:headEnd/>
            <a:tailEnd/>
          </a:ln>
        </p:spPr>
      </p:pic>
      <p:sp>
        <p:nvSpPr>
          <p:cNvPr id="7" name="Content Placeholder 2"/>
          <p:cNvSpPr txBox="1">
            <a:spLocks/>
          </p:cNvSpPr>
          <p:nvPr/>
        </p:nvSpPr>
        <p:spPr>
          <a:xfrm>
            <a:off x="457200" y="2362200"/>
            <a:ext cx="4114800" cy="29098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kumimoji="0" lang="ja-JP" altLang="en-US" sz="1100" dirty="0" smtClean="0"/>
              <a:t>空港お出迎え</a:t>
            </a:r>
            <a:r>
              <a:rPr kumimoji="0" lang="en-US" sz="1100" dirty="0" smtClean="0"/>
              <a:t> (150</a:t>
            </a:r>
            <a:r>
              <a:rPr kumimoji="0" lang="ja-JP" altLang="en-US" sz="1100" dirty="0" smtClean="0"/>
              <a:t>ドル</a:t>
            </a:r>
            <a:r>
              <a:rPr kumimoji="0" lang="en-US" sz="1100" dirty="0" smtClean="0"/>
              <a:t>) </a:t>
            </a:r>
          </a:p>
          <a:p>
            <a:pPr marL="0" indent="0" fontAlgn="auto">
              <a:spcAft>
                <a:spcPts val="0"/>
              </a:spcAft>
              <a:buFont typeface="Arial" pitchFamily="34" charset="0"/>
              <a:buNone/>
              <a:defRPr/>
            </a:pPr>
            <a:endParaRPr kumimoji="0" lang="en-US" sz="1100" dirty="0" smtClean="0"/>
          </a:p>
          <a:p>
            <a:pPr fontAlgn="auto">
              <a:spcAft>
                <a:spcPts val="0"/>
              </a:spcAft>
              <a:defRPr/>
            </a:pPr>
            <a:r>
              <a:rPr kumimoji="0" lang="ja-JP" altLang="en-US" sz="1100" dirty="0" smtClean="0"/>
              <a:t>新入生オリエンテーション（毎週月曜日）</a:t>
            </a:r>
            <a:endParaRPr kumimoji="0" lang="en-US" sz="1100" dirty="0" smtClean="0"/>
          </a:p>
          <a:p>
            <a:pPr marL="0" indent="0" fontAlgn="auto">
              <a:spcAft>
                <a:spcPts val="0"/>
              </a:spcAft>
              <a:buFont typeface="Arial" pitchFamily="34" charset="0"/>
              <a:buNone/>
              <a:defRPr/>
            </a:pPr>
            <a:endParaRPr kumimoji="0" lang="en-US" sz="1100" dirty="0" smtClean="0"/>
          </a:p>
          <a:p>
            <a:pPr fontAlgn="auto">
              <a:spcAft>
                <a:spcPts val="0"/>
              </a:spcAft>
              <a:defRPr/>
            </a:pPr>
            <a:r>
              <a:rPr kumimoji="0" lang="ja-JP" altLang="en-US" sz="1100" dirty="0" smtClean="0"/>
              <a:t>ホームステイ先ご紹介</a:t>
            </a:r>
            <a:endParaRPr kumimoji="0" lang="en-US" sz="1100" dirty="0" smtClean="0"/>
          </a:p>
          <a:p>
            <a:pPr marL="0" indent="0" fontAlgn="auto">
              <a:spcAft>
                <a:spcPts val="0"/>
              </a:spcAft>
              <a:buFont typeface="Arial" pitchFamily="34" charset="0"/>
              <a:buNone/>
              <a:defRPr/>
            </a:pPr>
            <a:endParaRPr kumimoji="0" lang="en-US" sz="1100" dirty="0" smtClean="0"/>
          </a:p>
          <a:p>
            <a:pPr fontAlgn="auto">
              <a:spcAft>
                <a:spcPts val="0"/>
              </a:spcAft>
              <a:defRPr/>
            </a:pPr>
            <a:r>
              <a:rPr kumimoji="0" lang="en-US" altLang="ja-JP" sz="1100" dirty="0" smtClean="0"/>
              <a:t>24</a:t>
            </a:r>
            <a:r>
              <a:rPr kumimoji="0" lang="ja-JP" altLang="en-US" sz="1100" dirty="0" smtClean="0"/>
              <a:t>時間</a:t>
            </a:r>
            <a:r>
              <a:rPr kumimoji="0" lang="en-US" altLang="ja-JP" sz="1100" dirty="0" smtClean="0"/>
              <a:t>365</a:t>
            </a:r>
            <a:r>
              <a:rPr kumimoji="0" lang="ja-JP" altLang="en-US" sz="1100" dirty="0" smtClean="0"/>
              <a:t>日のサービス</a:t>
            </a:r>
            <a:endParaRPr kumimoji="0" lang="en-US" sz="1100" dirty="0" smtClean="0"/>
          </a:p>
          <a:p>
            <a:pPr marL="0" indent="0" fontAlgn="auto">
              <a:spcAft>
                <a:spcPts val="0"/>
              </a:spcAft>
              <a:buFont typeface="Arial" pitchFamily="34" charset="0"/>
              <a:buNone/>
              <a:defRPr/>
            </a:pPr>
            <a:endParaRPr kumimoji="0" lang="en-US" sz="1100" dirty="0" smtClean="0"/>
          </a:p>
          <a:p>
            <a:pPr fontAlgn="auto">
              <a:spcAft>
                <a:spcPts val="0"/>
              </a:spcAft>
              <a:defRPr/>
            </a:pPr>
            <a:r>
              <a:rPr kumimoji="0" lang="ja-JP" altLang="en-US" sz="1100" dirty="0" smtClean="0"/>
              <a:t>豊富なアクティビティ（</a:t>
            </a:r>
            <a:r>
              <a:rPr kumimoji="0" lang="en-US" altLang="ja-JP" sz="1100" dirty="0" smtClean="0"/>
              <a:t>Yoga Class, International Lunch</a:t>
            </a:r>
            <a:r>
              <a:rPr kumimoji="0" lang="ja-JP" altLang="en-US" sz="1100" dirty="0" smtClean="0"/>
              <a:t>）</a:t>
            </a:r>
            <a:endParaRPr kumimoji="0" lang="en-US" sz="1100" dirty="0" smtClean="0"/>
          </a:p>
          <a:p>
            <a:pPr fontAlgn="auto">
              <a:spcAft>
                <a:spcPts val="0"/>
              </a:spcAft>
              <a:defRPr/>
            </a:pPr>
            <a:endParaRPr kumimoji="0" lang="en-US" sz="1100" dirty="0" smtClean="0"/>
          </a:p>
          <a:p>
            <a:pPr fontAlgn="auto">
              <a:spcAft>
                <a:spcPts val="0"/>
              </a:spcAft>
              <a:defRPr/>
            </a:pPr>
            <a:r>
              <a:rPr kumimoji="0" lang="en-US" sz="1100" dirty="0" smtClean="0"/>
              <a:t>Welcome tour (</a:t>
            </a:r>
            <a:r>
              <a:rPr kumimoji="0" lang="ja-JP" altLang="en-US" sz="1100" dirty="0" smtClean="0"/>
              <a:t>別途</a:t>
            </a:r>
            <a:r>
              <a:rPr kumimoji="0" lang="en-US" sz="1100" dirty="0" smtClean="0"/>
              <a:t>)</a:t>
            </a:r>
          </a:p>
          <a:p>
            <a:pPr marL="0" indent="0" fontAlgn="auto">
              <a:spcAft>
                <a:spcPts val="0"/>
              </a:spcAft>
              <a:buFont typeface="Arial" pitchFamily="34" charset="0"/>
              <a:buNone/>
              <a:defRPr/>
            </a:pPr>
            <a:endParaRPr kumimoji="0" lang="en-US" sz="1100" dirty="0" smtClean="0"/>
          </a:p>
          <a:p>
            <a:pPr fontAlgn="auto">
              <a:spcAft>
                <a:spcPts val="0"/>
              </a:spcAft>
              <a:defRPr/>
            </a:pPr>
            <a:r>
              <a:rPr kumimoji="0" lang="ja-JP" altLang="en-US" sz="1100" dirty="0" smtClean="0"/>
              <a:t>その他（仕事探し、履歴書の書き方指導、面接の受け方指導、自習グループ、携帯電話や銀行口座開設時等のサポート）</a:t>
            </a:r>
            <a:endParaRPr kumimoji="0" lang="en-US" sz="1100" dirty="0" smtClean="0"/>
          </a:p>
          <a:p>
            <a:pPr fontAlgn="auto">
              <a:spcAft>
                <a:spcPts val="0"/>
              </a:spcAft>
              <a:defRPr/>
            </a:pPr>
            <a:endParaRPr kumimoji="0" lang="en-US" sz="1100" dirty="0"/>
          </a:p>
          <a:p>
            <a:pPr fontAlgn="auto">
              <a:spcAft>
                <a:spcPts val="0"/>
              </a:spcAft>
              <a:defRPr/>
            </a:pPr>
            <a:endParaRPr kumimoji="0" lang="en-US" sz="1100" dirty="0" smtClean="0"/>
          </a:p>
        </p:txBody>
      </p:sp>
      <p:pic>
        <p:nvPicPr>
          <p:cNvPr id="24581" name="Picture 8"/>
          <p:cNvPicPr>
            <a:picLocks noChangeAspect="1"/>
          </p:cNvPicPr>
          <p:nvPr/>
        </p:nvPicPr>
        <p:blipFill>
          <a:blip r:embed="rId5"/>
          <a:srcRect/>
          <a:stretch>
            <a:fillRect/>
          </a:stretch>
        </p:blipFill>
        <p:spPr bwMode="auto">
          <a:xfrm rot="274535">
            <a:off x="4956175" y="3900488"/>
            <a:ext cx="3357563" cy="1508125"/>
          </a:xfrm>
          <a:prstGeom prst="rect">
            <a:avLst/>
          </a:prstGeom>
          <a:noFill/>
          <a:ln w="9525">
            <a:noFill/>
            <a:miter lim="800000"/>
            <a:headEnd/>
            <a:tailEnd/>
          </a:ln>
        </p:spPr>
      </p:pic>
      <p:sp>
        <p:nvSpPr>
          <p:cNvPr id="11" name="Rectangle 10"/>
          <p:cNvSpPr/>
          <p:nvPr/>
        </p:nvSpPr>
        <p:spPr>
          <a:xfrm>
            <a:off x="0" y="698421"/>
            <a:ext cx="9144000" cy="62690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kumimoji="0" lang="en-AU" dirty="0"/>
          </a:p>
        </p:txBody>
      </p:sp>
      <p:sp>
        <p:nvSpPr>
          <p:cNvPr id="24585" name="TextBox 11"/>
          <p:cNvSpPr txBox="1">
            <a:spLocks noChangeArrowheads="1"/>
          </p:cNvSpPr>
          <p:nvPr/>
        </p:nvSpPr>
        <p:spPr bwMode="auto">
          <a:xfrm>
            <a:off x="0" y="711200"/>
            <a:ext cx="9144000" cy="584200"/>
          </a:xfrm>
          <a:prstGeom prst="rect">
            <a:avLst/>
          </a:prstGeom>
          <a:noFill/>
          <a:ln w="9525">
            <a:noFill/>
            <a:miter lim="800000"/>
            <a:headEnd/>
            <a:tailEnd/>
          </a:ln>
        </p:spPr>
        <p:txBody>
          <a:bodyPr>
            <a:spAutoFit/>
          </a:bodyPr>
          <a:lstStyle/>
          <a:p>
            <a:pPr algn="ctr"/>
            <a:r>
              <a:rPr kumimoji="0" lang="en-US" altLang="ja-JP" sz="3200" b="1">
                <a:latin typeface="Calibri" pitchFamily="34" charset="0"/>
              </a:rPr>
              <a:t>SERVICES</a:t>
            </a:r>
            <a:endParaRPr kumimoji="0" lang="en-AU" altLang="ja-JP" sz="1400" b="1">
              <a:latin typeface="Calibri" pitchFamily="34" charset="0"/>
            </a:endParaRPr>
          </a:p>
        </p:txBody>
      </p:sp>
      <p:pic>
        <p:nvPicPr>
          <p:cNvPr id="5122" name="Picture 2"/>
          <p:cNvPicPr>
            <a:picLocks noChangeAspect="1" noChangeArrowheads="1"/>
          </p:cNvPicPr>
          <p:nvPr/>
        </p:nvPicPr>
        <p:blipFill>
          <a:blip r:embed="rId6">
            <a:duotone>
              <a:schemeClr val="accent5">
                <a:shade val="45000"/>
                <a:satMod val="135000"/>
              </a:schemeClr>
              <a:prstClr val="white"/>
            </a:duotone>
            <a:extLst/>
          </a:blip>
          <a:srcRect/>
          <a:stretch>
            <a:fillRect/>
          </a:stretch>
        </p:blipFill>
        <p:spPr bwMode="auto">
          <a:xfrm rot="20648971">
            <a:off x="4800600" y="1971455"/>
            <a:ext cx="1991210" cy="1961711"/>
          </a:xfrm>
          <a:prstGeom prst="rect">
            <a:avLst/>
          </a:prstGeom>
          <a:noFill/>
          <a:ln>
            <a:noFill/>
          </a:ln>
          <a:effectLst/>
          <a:extLst/>
        </p:spPr>
      </p:pic>
      <p:pic>
        <p:nvPicPr>
          <p:cNvPr id="24587" name="Picture 7"/>
          <p:cNvPicPr>
            <a:picLocks noChangeAspect="1" noChangeArrowheads="1"/>
          </p:cNvPicPr>
          <p:nvPr/>
        </p:nvPicPr>
        <p:blipFill>
          <a:blip r:embed="rId7"/>
          <a:srcRect/>
          <a:stretch>
            <a:fillRect/>
          </a:stretch>
        </p:blipFill>
        <p:spPr bwMode="auto">
          <a:xfrm rot="528163">
            <a:off x="6989763" y="2447925"/>
            <a:ext cx="1857375" cy="1676400"/>
          </a:xfrm>
          <a:prstGeom prst="rect">
            <a:avLst/>
          </a:prstGeom>
          <a:noFill/>
          <a:ln w="9525">
            <a:noFill/>
            <a:miter lim="800000"/>
            <a:headEnd/>
            <a:tailEnd/>
          </a:ln>
        </p:spPr>
      </p:pic>
      <p:pic>
        <p:nvPicPr>
          <p:cNvPr id="24588" name="Picture 12"/>
          <p:cNvPicPr>
            <a:picLocks noChangeAspect="1"/>
          </p:cNvPicPr>
          <p:nvPr/>
        </p:nvPicPr>
        <p:blipFill>
          <a:blip r:embed="rId8"/>
          <a:srcRect/>
          <a:stretch>
            <a:fillRect/>
          </a:stretch>
        </p:blipFill>
        <p:spPr bwMode="auto">
          <a:xfrm>
            <a:off x="7112000" y="6199188"/>
            <a:ext cx="2032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TotalTime>
  <Words>910</Words>
  <Application>Microsoft Office PowerPoint</Application>
  <PresentationFormat>画面に合わせる (4:3)</PresentationFormat>
  <Paragraphs>230</Paragraphs>
  <Slides>13</Slides>
  <Notes>2</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Chambers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Chambers User</dc:creator>
  <cp:lastModifiedBy>MAC Sakamoto</cp:lastModifiedBy>
  <cp:revision>171</cp:revision>
  <cp:lastPrinted>2013-07-23T23:18:05Z</cp:lastPrinted>
  <dcterms:created xsi:type="dcterms:W3CDTF">2012-09-17T07:21:47Z</dcterms:created>
  <dcterms:modified xsi:type="dcterms:W3CDTF">2013-08-08T07:41:53Z</dcterms:modified>
</cp:coreProperties>
</file>